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1695" cy="6858000"/>
  <p:notesSz cx="6858000" cy="12191695"/>
  <p:embeddedFontLst>
    <p:embeddedFont>
      <p:font typeface="Figtree"/>
      <p:regular r:id="rId201314"/>
    </p:embeddedFont>
    <p:embeddedFont>
      <p:font typeface="Figtree SemiBold"/>
      <p:regular r:id="rId201315"/>
    </p:embeddedFont>
    <p:embeddedFont>
      <p:font typeface="Figtree Bold"/>
      <p:regular r:id="rId201316"/>
    </p:embeddedFont>
    <p:embeddedFont>
      <p:font typeface="Poppins SemiBold"/>
      <p:regular r:id="rId201317"/>
    </p:embeddedFont>
    <p:embeddedFont>
      <p:font typeface="Poppins Bold"/>
      <p:regular r:id="rId201318"/>
    </p:embeddedFont>
    <p:embeddedFont>
      <p:font typeface="Poppins ExtraBold"/>
      <p:regular r:id="rId201319"/>
    </p:embeddedFont>
    <p:embeddedFont>
      <p:font typeface="Poppins Black"/>
      <p:regular r:id="rId201320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Relationship Id="rId201318" Target="fonts/201318.fntdata" Type="http://schemas.openxmlformats.org/officeDocument/2006/relationships/font"/><Relationship Id="rId201319" Target="fonts/201319.fntdata" Type="http://schemas.openxmlformats.org/officeDocument/2006/relationships/font"/><Relationship Id="rId201320" Target="fonts/201320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hyperlink" Target="mailto:info@globalisgroup.net" TargetMode="External"/><Relationship Id="rId2" Type="http://schemas.openxmlformats.org/officeDocument/2006/relationships/image" Target="../media/image-14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DF7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58786" y="1016000"/>
            <a:ext cx="6730832" cy="4305201"/>
          </a:xfrm>
          <a:prstGeom prst="roundRect">
            <a:avLst>
              <a:gd name="adj" fmla="val 7788"/>
            </a:avLst>
          </a:prstGeom>
          <a:solidFill>
            <a:srgbClr val="FFFBE8"/>
          </a:solidFill>
          <a:ln/>
        </p:spPr>
      </p:sp>
      <p:sp>
        <p:nvSpPr>
          <p:cNvPr id="4" name="Text 1"/>
          <p:cNvSpPr/>
          <p:nvPr/>
        </p:nvSpPr>
        <p:spPr>
          <a:xfrm>
            <a:off x="939776" y="1403668"/>
            <a:ext cx="6578435" cy="1828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spc="72" kern="100" dirty="0">
                <a:solidFill>
                  <a:srgbClr val="C1272D"/>
                </a:solidFill>
                <a:latin typeface="Poppins Bold" pitchFamily="34" charset="0"/>
                <a:ea typeface="Poppins Bold" pitchFamily="34" charset="-122"/>
                <a:cs typeface="Poppins Bold" pitchFamily="34" charset="-120"/>
              </a:rPr>
              <a:t>GLOBALIS GROUP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939776" y="1733848"/>
            <a:ext cx="5968851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5400" spc="-189" kern="100" dirty="0">
                <a:solidFill>
                  <a:srgbClr val="231F20"/>
                </a:solidFill>
                <a:latin typeface="Poppins ExtraBold" pitchFamily="34" charset="0"/>
                <a:ea typeface="Poppins ExtraBold" pitchFamily="34" charset="-122"/>
                <a:cs typeface="Poppins ExtraBold" pitchFamily="34" charset="-120"/>
              </a:rPr>
              <a:t>Launch your private label brand with low MOQs</a:t>
            </a:r>
            <a:endParaRPr lang="en-US" sz="5400" dirty="0"/>
          </a:p>
        </p:txBody>
      </p:sp>
      <p:sp>
        <p:nvSpPr>
          <p:cNvPr id="6" name="Text 3"/>
          <p:cNvSpPr/>
          <p:nvPr/>
        </p:nvSpPr>
        <p:spPr>
          <a:xfrm>
            <a:off x="939776" y="4608810"/>
            <a:ext cx="6578435" cy="3313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800" dirty="0">
                <a:solidFill>
                  <a:srgbClr val="231F2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Private Label • White Label • Custom Manufacturing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7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189" y="509588"/>
            <a:ext cx="721342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4200" spc="-147" kern="100" dirty="0">
                <a:solidFill>
                  <a:srgbClr val="C1272D"/>
                </a:solidFill>
                <a:latin typeface="Poppins ExtraBold" pitchFamily="34" charset="0"/>
                <a:ea typeface="Poppins ExtraBold" pitchFamily="34" charset="-122"/>
                <a:cs typeface="Poppins ExtraBold" pitchFamily="34" charset="-120"/>
              </a:rPr>
              <a:t>Low MOQ means a smaller bet and a faster start</a:t>
            </a:r>
            <a:endParaRPr lang="en-US" sz="4200" dirty="0"/>
          </a:p>
        </p:txBody>
      </p:sp>
      <p:sp>
        <p:nvSpPr>
          <p:cNvPr id="3" name="Shape 1"/>
          <p:cNvSpPr/>
          <p:nvPr/>
        </p:nvSpPr>
        <p:spPr>
          <a:xfrm>
            <a:off x="457189" y="1727200"/>
            <a:ext cx="3454314" cy="38100"/>
          </a:xfrm>
          <a:prstGeom prst="rect">
            <a:avLst/>
          </a:prstGeom>
          <a:solidFill>
            <a:srgbClr val="C1272D"/>
          </a:solidFill>
          <a:ln/>
        </p:spPr>
      </p:sp>
      <p:sp>
        <p:nvSpPr>
          <p:cNvPr id="4" name="Text 2"/>
          <p:cNvSpPr/>
          <p:nvPr/>
        </p:nvSpPr>
        <p:spPr>
          <a:xfrm>
            <a:off x="685783" y="2003425"/>
            <a:ext cx="2997125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C1272D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Lower investment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85783" y="2425700"/>
            <a:ext cx="2997125" cy="5891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600" dirty="0">
                <a:solidFill>
                  <a:srgbClr val="231F2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Less cash tied up in inventory. Less financial risk.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4216295" y="1727200"/>
            <a:ext cx="3454314" cy="38100"/>
          </a:xfrm>
          <a:prstGeom prst="rect">
            <a:avLst/>
          </a:prstGeom>
          <a:solidFill>
            <a:srgbClr val="C1272D"/>
          </a:solidFill>
          <a:ln/>
        </p:spPr>
      </p:sp>
      <p:sp>
        <p:nvSpPr>
          <p:cNvPr id="7" name="Text 5"/>
          <p:cNvSpPr/>
          <p:nvPr/>
        </p:nvSpPr>
        <p:spPr>
          <a:xfrm>
            <a:off x="4444889" y="2003425"/>
            <a:ext cx="2997125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C1272D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Test the market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444889" y="2425700"/>
            <a:ext cx="2997125" cy="5891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600" dirty="0">
                <a:solidFill>
                  <a:srgbClr val="231F2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See how a small batch performs before scaling.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57189" y="3548261"/>
            <a:ext cx="3454314" cy="38100"/>
          </a:xfrm>
          <a:prstGeom prst="rect">
            <a:avLst/>
          </a:prstGeom>
          <a:solidFill>
            <a:srgbClr val="C1272D"/>
          </a:solidFill>
          <a:ln/>
        </p:spPr>
      </p:sp>
      <p:sp>
        <p:nvSpPr>
          <p:cNvPr id="10" name="Text 8"/>
          <p:cNvSpPr/>
          <p:nvPr/>
        </p:nvSpPr>
        <p:spPr>
          <a:xfrm>
            <a:off x="685783" y="3824486"/>
            <a:ext cx="2997125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C1272D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Stay flexible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85783" y="4246761"/>
            <a:ext cx="2997125" cy="5891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600" dirty="0">
                <a:solidFill>
                  <a:srgbClr val="231F2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Refine products with customer feedback, without risky orders.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216295" y="3548261"/>
            <a:ext cx="3454314" cy="38100"/>
          </a:xfrm>
          <a:prstGeom prst="rect">
            <a:avLst/>
          </a:prstGeom>
          <a:solidFill>
            <a:srgbClr val="C1272D"/>
          </a:solidFill>
          <a:ln/>
        </p:spPr>
      </p:sp>
      <p:sp>
        <p:nvSpPr>
          <p:cNvPr id="13" name="Text 11"/>
          <p:cNvSpPr/>
          <p:nvPr/>
        </p:nvSpPr>
        <p:spPr>
          <a:xfrm>
            <a:off x="4444889" y="3824486"/>
            <a:ext cx="2997125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C1272D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Move faster than competitors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4444889" y="4532511"/>
            <a:ext cx="2997125" cy="5891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600" dirty="0">
                <a:solidFill>
                  <a:srgbClr val="231F2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Respond quickly to market and demand shifts.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57189" y="5956538"/>
            <a:ext cx="7213420" cy="4456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4A424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Built for startups and small-to-medium businesses launching compliant, market-ready supplements.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8127797" y="0"/>
            <a:ext cx="4063898" cy="6858000"/>
          </a:xfrm>
          <a:prstGeom prst="rect">
            <a:avLst/>
          </a:prstGeom>
          <a:solidFill>
            <a:srgbClr val="C1272D"/>
          </a:solidFill>
          <a:ln/>
        </p:spPr>
      </p:sp>
      <p:pic>
        <p:nvPicPr>
          <p:cNvPr id="1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84985" y="457200"/>
            <a:ext cx="3149521" cy="5943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DF7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189" y="519113"/>
            <a:ext cx="11277318" cy="609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4800" spc="-168" kern="100" dirty="0">
                <a:solidFill>
                  <a:srgbClr val="C1272D"/>
                </a:solidFill>
                <a:latin typeface="Poppins ExtraBold" pitchFamily="34" charset="0"/>
                <a:ea typeface="Poppins ExtraBold" pitchFamily="34" charset="-122"/>
                <a:cs typeface="Poppins ExtraBold" pitchFamily="34" charset="-120"/>
              </a:rPr>
              <a:t>Start from just 1,000 units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457189" y="1270000"/>
            <a:ext cx="11734506" cy="2945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600" dirty="0">
                <a:solidFill>
                  <a:srgbClr val="231F2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Minimum order quantities by format, smallest first.</a:t>
            </a:r>
            <a:endParaRPr lang="en-US" sz="16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89" y="1748730"/>
            <a:ext cx="10921727" cy="444629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7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189" y="497777"/>
            <a:ext cx="7213420" cy="932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85000"/>
              </a:lnSpc>
              <a:buNone/>
            </a:pPr>
            <a:r>
              <a:rPr lang="en-US" sz="3600" spc="-72" kern="100" dirty="0">
                <a:solidFill>
                  <a:srgbClr val="C1272D"/>
                </a:solidFill>
                <a:latin typeface="Poppins ExtraBold" pitchFamily="34" charset="0"/>
                <a:ea typeface="Poppins ExtraBold" pitchFamily="34" charset="-122"/>
                <a:cs typeface="Poppins ExtraBold" pitchFamily="34" charset="-120"/>
              </a:rPr>
              <a:t>Choose the model that fits your brand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457189" y="1593056"/>
            <a:ext cx="3454314" cy="2251472"/>
          </a:xfrm>
          <a:prstGeom prst="rect">
            <a:avLst/>
          </a:prstGeom>
          <a:solidFill>
            <a:srgbClr val="C1272D"/>
          </a:solidFill>
          <a:ln/>
        </p:spPr>
      </p:sp>
      <p:sp>
        <p:nvSpPr>
          <p:cNvPr id="4" name="Text 2"/>
          <p:cNvSpPr/>
          <p:nvPr/>
        </p:nvSpPr>
        <p:spPr>
          <a:xfrm>
            <a:off x="685783" y="1834356"/>
            <a:ext cx="2997125" cy="349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Private label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685783" y="2316956"/>
            <a:ext cx="2997125" cy="8837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Proven formulas under your name, with no formulation overhead.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4216295" y="1593056"/>
            <a:ext cx="3454314" cy="2251472"/>
          </a:xfrm>
          <a:prstGeom prst="roundRect">
            <a:avLst>
              <a:gd name="adj" fmla="val 8122"/>
            </a:avLst>
          </a:prstGeom>
          <a:noFill/>
          <a:ln w="25399">
            <a:solidFill>
              <a:srgbClr val="DCBBB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470288" y="1859756"/>
            <a:ext cx="2946326" cy="349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C1272D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White label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4470288" y="2342356"/>
            <a:ext cx="2946326" cy="5891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600" dirty="0">
                <a:solidFill>
                  <a:srgbClr val="231F2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Scale an existing brand on our capacity.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57189" y="4149328"/>
            <a:ext cx="3454314" cy="2251472"/>
          </a:xfrm>
          <a:prstGeom prst="roundRect">
            <a:avLst>
              <a:gd name="adj" fmla="val 8122"/>
            </a:avLst>
          </a:prstGeom>
          <a:noFill/>
          <a:ln w="25399">
            <a:solidFill>
              <a:srgbClr val="DCBBB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11182" y="4416028"/>
            <a:ext cx="2946326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C1272D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Custom manufacturing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711182" y="5247878"/>
            <a:ext cx="2946326" cy="5891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600" dirty="0">
                <a:solidFill>
                  <a:srgbClr val="231F2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Bring your own formula and vision to life.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216295" y="4149328"/>
            <a:ext cx="3454314" cy="2251472"/>
          </a:xfrm>
          <a:prstGeom prst="rect">
            <a:avLst/>
          </a:prstGeom>
          <a:solidFill>
            <a:srgbClr val="F6E6A0"/>
          </a:solidFill>
          <a:ln/>
        </p:spPr>
      </p:sp>
      <p:sp>
        <p:nvSpPr>
          <p:cNvPr id="13" name="Text 11"/>
          <p:cNvSpPr/>
          <p:nvPr/>
        </p:nvSpPr>
        <p:spPr>
          <a:xfrm>
            <a:off x="4444889" y="4390628"/>
            <a:ext cx="2997125" cy="349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Full service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4444889" y="4873228"/>
            <a:ext cx="2997125" cy="5891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Concept to delivery, with us at every step.</a:t>
            </a:r>
            <a:endParaRPr lang="en-US" sz="1600" dirty="0"/>
          </a:p>
        </p:txBody>
      </p:sp>
      <p:pic>
        <p:nvPicPr>
          <p:cNvPr id="1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84985" y="457200"/>
            <a:ext cx="3149521" cy="5943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7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189" y="519113"/>
            <a:ext cx="11277318" cy="609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4800" spc="-168" kern="100" dirty="0">
                <a:solidFill>
                  <a:srgbClr val="C1272D"/>
                </a:solidFill>
                <a:latin typeface="Poppins ExtraBold" pitchFamily="34" charset="0"/>
                <a:ea typeface="Poppins ExtraBold" pitchFamily="34" charset="-122"/>
                <a:cs typeface="Poppins ExtraBold" pitchFamily="34" charset="-120"/>
              </a:rPr>
              <a:t>One partner, three product families</a:t>
            </a:r>
            <a:endParaRPr lang="en-US" sz="48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89" y="1372394"/>
            <a:ext cx="3454314" cy="345430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189" y="5023544"/>
            <a:ext cx="3454314" cy="349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C1272D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Confections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457189" y="5506145"/>
            <a:ext cx="3454314" cy="5891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600" dirty="0">
                <a:solidFill>
                  <a:srgbClr val="231F2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Gummies, hard candies, caramels, soft chews, lollipops</a:t>
            </a:r>
            <a:endParaRPr lang="en-US" sz="16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8691" y="1372394"/>
            <a:ext cx="3454314" cy="345430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368691" y="5023544"/>
            <a:ext cx="3454314" cy="349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C1272D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Supplements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4368691" y="5506145"/>
            <a:ext cx="3454314" cy="5891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600" dirty="0">
                <a:solidFill>
                  <a:srgbClr val="231F2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Tablets, softgels, capsules, tinctures and shots</a:t>
            </a:r>
            <a:endParaRPr lang="en-US" sz="16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0193" y="1372394"/>
            <a:ext cx="3454314" cy="345430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280193" y="5023544"/>
            <a:ext cx="3454314" cy="349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C1272D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Powders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8280193" y="5506145"/>
            <a:ext cx="3454314" cy="2945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600" dirty="0">
                <a:solidFill>
                  <a:srgbClr val="231F2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Drink mixes, instantized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F7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189" y="497777"/>
            <a:ext cx="11277318" cy="466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5000"/>
              </a:lnSpc>
              <a:buNone/>
            </a:pPr>
            <a:r>
              <a:rPr lang="en-US" sz="3600" spc="-72" kern="100" dirty="0">
                <a:solidFill>
                  <a:srgbClr val="C1272D"/>
                </a:solidFill>
                <a:latin typeface="Poppins ExtraBold" pitchFamily="34" charset="0"/>
                <a:ea typeface="Poppins ExtraBold" pitchFamily="34" charset="-122"/>
                <a:cs typeface="Poppins ExtraBold" pitchFamily="34" charset="-120"/>
              </a:rPr>
              <a:t>Gummies: four shapes, one favorite format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457189" y="1126728"/>
            <a:ext cx="11734506" cy="3313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800" dirty="0">
                <a:solidFill>
                  <a:srgbClr val="231F2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Tasty, easy to carry, versatile and precisely dosed</a:t>
            </a:r>
            <a:endParaRPr lang="en-US" sz="18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89" y="2147094"/>
            <a:ext cx="2590735" cy="25908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243081" y="4934744"/>
            <a:ext cx="2590735" cy="349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C1272D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Square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885307" y="5417344"/>
            <a:ext cx="2162617" cy="2945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600" dirty="0">
                <a:solidFill>
                  <a:srgbClr val="231F2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From </a:t>
            </a:r>
            <a:pPr algn="l" indent="0" marL="0">
              <a:lnSpc>
                <a:spcPct val="121000"/>
              </a:lnSpc>
              <a:buNone/>
            </a:pPr>
            <a:r>
              <a:rPr lang="en-US" sz="1600" b="1" dirty="0">
                <a:solidFill>
                  <a:srgbClr val="231F2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40,000 units</a:t>
            </a:r>
            <a:endParaRPr lang="en-US" sz="16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716" y="2147094"/>
            <a:ext cx="2590735" cy="259080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226117" y="4934744"/>
            <a:ext cx="2590735" cy="349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C1272D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Dome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3780834" y="5417344"/>
            <a:ext cx="2162617" cy="2945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600" dirty="0">
                <a:solidFill>
                  <a:srgbClr val="231F2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From </a:t>
            </a:r>
            <a:pPr algn="l" indent="0" marL="0">
              <a:lnSpc>
                <a:spcPct val="121000"/>
              </a:lnSpc>
              <a:buNone/>
            </a:pPr>
            <a:r>
              <a:rPr lang="en-US" sz="1600" b="1" dirty="0">
                <a:solidFill>
                  <a:srgbClr val="231F2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40,000 units</a:t>
            </a:r>
            <a:endParaRPr lang="en-US" sz="160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244" y="2147094"/>
            <a:ext cx="2590735" cy="259080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7216694" y="4934744"/>
            <a:ext cx="2590735" cy="349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C1272D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Oval</a:t>
            </a:r>
            <a:endParaRPr lang="en-US" sz="2200" dirty="0"/>
          </a:p>
        </p:txBody>
      </p:sp>
      <p:sp>
        <p:nvSpPr>
          <p:cNvPr id="12" name="Text 7"/>
          <p:cNvSpPr/>
          <p:nvPr/>
        </p:nvSpPr>
        <p:spPr>
          <a:xfrm>
            <a:off x="6681720" y="5417344"/>
            <a:ext cx="2157259" cy="2945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600" dirty="0">
                <a:solidFill>
                  <a:srgbClr val="231F2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From </a:t>
            </a:r>
            <a:pPr algn="l" indent="0" marL="0">
              <a:lnSpc>
                <a:spcPct val="121000"/>
              </a:lnSpc>
              <a:buNone/>
            </a:pPr>
            <a:r>
              <a:rPr lang="en-US" sz="1600" b="1" dirty="0">
                <a:solidFill>
                  <a:srgbClr val="231F2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50,000 units</a:t>
            </a:r>
            <a:endParaRPr lang="en-US" sz="160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3771" y="2147094"/>
            <a:ext cx="2590735" cy="259080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9752860" y="4934744"/>
            <a:ext cx="2590735" cy="349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C1272D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Mini cube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9527540" y="5417344"/>
            <a:ext cx="2206967" cy="2945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600" dirty="0">
                <a:solidFill>
                  <a:srgbClr val="231F2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From </a:t>
            </a:r>
            <a:pPr algn="l" indent="0" marL="0">
              <a:lnSpc>
                <a:spcPct val="121000"/>
              </a:lnSpc>
              <a:buNone/>
            </a:pPr>
            <a:r>
              <a:rPr lang="en-US" sz="1600" b="1" dirty="0">
                <a:solidFill>
                  <a:srgbClr val="231F2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100,000 units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7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189" y="519113"/>
            <a:ext cx="11277318" cy="609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4800" spc="-168" kern="100" dirty="0">
                <a:solidFill>
                  <a:srgbClr val="C1272D"/>
                </a:solidFill>
                <a:latin typeface="Poppins ExtraBold" pitchFamily="34" charset="0"/>
                <a:ea typeface="Poppins ExtraBold" pitchFamily="34" charset="-122"/>
                <a:cs typeface="Poppins ExtraBold" pitchFamily="34" charset="-120"/>
              </a:rPr>
              <a:t>Tablets, capsules and softgels</a:t>
            </a:r>
            <a:endParaRPr lang="en-US" sz="4800" dirty="0"/>
          </a:p>
        </p:txBody>
      </p:sp>
      <p:sp>
        <p:nvSpPr>
          <p:cNvPr id="3" name="Shape 1"/>
          <p:cNvSpPr/>
          <p:nvPr/>
        </p:nvSpPr>
        <p:spPr>
          <a:xfrm>
            <a:off x="457189" y="1270000"/>
            <a:ext cx="3454314" cy="4615259"/>
          </a:xfrm>
          <a:prstGeom prst="rect">
            <a:avLst/>
          </a:prstGeom>
          <a:solidFill>
            <a:srgbClr val="F6E6A0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783" y="1498600"/>
            <a:ext cx="2997125" cy="276879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85783" y="4464248"/>
            <a:ext cx="2997125" cy="349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Tablets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85783" y="4946848"/>
            <a:ext cx="2997125" cy="709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1000"/>
              </a:lnSpc>
              <a:spcAft>
                <a:spcPts val="900"/>
              </a:spcAft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Chewable, coated, effervescent</a:t>
            </a:r>
            <a:endParaRPr lang="en-US" sz="1600" dirty="0"/>
          </a:p>
          <a:p>
            <a:pPr algn="l" indent="0" marL="0">
              <a:lnSpc>
                <a:spcPct val="121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From 50,000 units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4368691" y="1270000"/>
            <a:ext cx="3454314" cy="4615259"/>
          </a:xfrm>
          <a:prstGeom prst="rect">
            <a:avLst/>
          </a:prstGeom>
          <a:solidFill>
            <a:srgbClr val="F6E6A0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285" y="1498600"/>
            <a:ext cx="2997125" cy="247421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597285" y="4169668"/>
            <a:ext cx="2997125" cy="349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Capsules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4597285" y="4652268"/>
            <a:ext cx="2997125" cy="10043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1000"/>
              </a:lnSpc>
              <a:spcAft>
                <a:spcPts val="900"/>
              </a:spcAft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Gelatin, vegetarian, delayed release</a:t>
            </a:r>
            <a:endParaRPr lang="en-US" sz="1600" dirty="0"/>
          </a:p>
          <a:p>
            <a:pPr algn="l" indent="0" marL="0">
              <a:lnSpc>
                <a:spcPct val="121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From 60,000 units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8280193" y="1270000"/>
            <a:ext cx="3454314" cy="4615259"/>
          </a:xfrm>
          <a:prstGeom prst="rect">
            <a:avLst/>
          </a:prstGeom>
          <a:solidFill>
            <a:srgbClr val="F6E6A0"/>
          </a:solidFill>
          <a:ln/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8787" y="1498600"/>
            <a:ext cx="2997125" cy="2474218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508787" y="4169668"/>
            <a:ext cx="2997125" cy="349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Softgels</a:t>
            </a:r>
            <a:endParaRPr lang="en-US" sz="2200" dirty="0"/>
          </a:p>
        </p:txBody>
      </p:sp>
      <p:sp>
        <p:nvSpPr>
          <p:cNvPr id="14" name="Text 9"/>
          <p:cNvSpPr/>
          <p:nvPr/>
        </p:nvSpPr>
        <p:spPr>
          <a:xfrm>
            <a:off x="8508787" y="4652268"/>
            <a:ext cx="2997125" cy="10043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1000"/>
              </a:lnSpc>
              <a:spcAft>
                <a:spcPts val="900"/>
              </a:spcAft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Standard, vegetarian, enteric-coated</a:t>
            </a:r>
            <a:endParaRPr lang="en-US" sz="1600" dirty="0"/>
          </a:p>
          <a:p>
            <a:pPr algn="l" indent="0" marL="0">
              <a:lnSpc>
                <a:spcPct val="121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From 30,000 units</a:t>
            </a:r>
            <a:endParaRPr lang="en-US" sz="1600" dirty="0"/>
          </a:p>
        </p:txBody>
      </p:sp>
      <p:sp>
        <p:nvSpPr>
          <p:cNvPr id="15" name="Text 10"/>
          <p:cNvSpPr/>
          <p:nvPr/>
        </p:nvSpPr>
        <p:spPr>
          <a:xfrm>
            <a:off x="457189" y="6069409"/>
            <a:ext cx="11734506" cy="3313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800" dirty="0">
                <a:solidFill>
                  <a:srgbClr val="231F2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Precise dosing and better absorption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F7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189" y="497777"/>
            <a:ext cx="11277318" cy="932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85000"/>
              </a:lnSpc>
              <a:buNone/>
            </a:pPr>
            <a:r>
              <a:rPr lang="en-US" sz="3600" spc="-72" kern="100" dirty="0">
                <a:solidFill>
                  <a:srgbClr val="C1272D"/>
                </a:solidFill>
                <a:latin typeface="Poppins ExtraBold" pitchFamily="34" charset="0"/>
                <a:ea typeface="Poppins ExtraBold" pitchFamily="34" charset="-122"/>
                <a:cs typeface="Poppins ExtraBold" pitchFamily="34" charset="-120"/>
              </a:rPr>
              <a:t>Powders, tinctures and shots for the smallest launches</a:t>
            </a:r>
            <a:endParaRPr lang="en-US" sz="36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783" y="1821656"/>
            <a:ext cx="2997125" cy="233332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783" y="4408666"/>
            <a:ext cx="2997125" cy="579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79000"/>
              </a:lnSpc>
              <a:buNone/>
            </a:pPr>
            <a:r>
              <a:rPr lang="en-US" sz="4800" spc="-144" kern="100" dirty="0">
                <a:solidFill>
                  <a:srgbClr val="C1272D"/>
                </a:solidFill>
                <a:latin typeface="Poppins Black" pitchFamily="34" charset="0"/>
                <a:ea typeface="Poppins Black" pitchFamily="34" charset="-122"/>
                <a:cs typeface="Poppins Black" pitchFamily="34" charset="-120"/>
              </a:rPr>
              <a:t>1,000</a:t>
            </a:r>
            <a:endParaRPr lang="en-US" sz="4800" dirty="0"/>
          </a:p>
        </p:txBody>
      </p:sp>
      <p:sp>
        <p:nvSpPr>
          <p:cNvPr id="5" name="Text 2"/>
          <p:cNvSpPr/>
          <p:nvPr/>
        </p:nvSpPr>
        <p:spPr>
          <a:xfrm>
            <a:off x="685783" y="5048349"/>
            <a:ext cx="2997125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C1272D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Ready-to-drink 2oz shots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685783" y="5472053"/>
            <a:ext cx="3225719" cy="222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4A424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Starting MOQ, units</a:t>
            </a:r>
            <a:endParaRPr lang="en-US" sz="13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285" y="1821656"/>
            <a:ext cx="2997125" cy="2333327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597285" y="4408666"/>
            <a:ext cx="2997125" cy="579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79000"/>
              </a:lnSpc>
              <a:buNone/>
            </a:pPr>
            <a:r>
              <a:rPr lang="en-US" sz="4800" spc="-144" kern="100" dirty="0">
                <a:solidFill>
                  <a:srgbClr val="C1272D"/>
                </a:solidFill>
                <a:latin typeface="Poppins Black" pitchFamily="34" charset="0"/>
                <a:ea typeface="Poppins Black" pitchFamily="34" charset="-122"/>
                <a:cs typeface="Poppins Black" pitchFamily="34" charset="-120"/>
              </a:rPr>
              <a:t>2,500</a:t>
            </a:r>
            <a:endParaRPr lang="en-US" sz="4800" dirty="0"/>
          </a:p>
        </p:txBody>
      </p:sp>
      <p:sp>
        <p:nvSpPr>
          <p:cNvPr id="9" name="Text 5"/>
          <p:cNvSpPr/>
          <p:nvPr/>
        </p:nvSpPr>
        <p:spPr>
          <a:xfrm>
            <a:off x="4597285" y="5048349"/>
            <a:ext cx="2997125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C1272D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Powder tubs or pouches</a:t>
            </a:r>
            <a:endParaRPr lang="en-US" sz="1800" dirty="0"/>
          </a:p>
        </p:txBody>
      </p:sp>
      <p:sp>
        <p:nvSpPr>
          <p:cNvPr id="10" name="Text 6"/>
          <p:cNvSpPr/>
          <p:nvPr/>
        </p:nvSpPr>
        <p:spPr>
          <a:xfrm>
            <a:off x="4597285" y="5472053"/>
            <a:ext cx="3225719" cy="222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4A424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Starting MOQ, units</a:t>
            </a:r>
            <a:endParaRPr lang="en-US" sz="130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8787" y="1821656"/>
            <a:ext cx="2997125" cy="2333327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8508787" y="4408666"/>
            <a:ext cx="2997125" cy="579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79000"/>
              </a:lnSpc>
              <a:buNone/>
            </a:pPr>
            <a:r>
              <a:rPr lang="en-US" sz="4800" spc="-144" kern="100" dirty="0">
                <a:solidFill>
                  <a:srgbClr val="C1272D"/>
                </a:solidFill>
                <a:latin typeface="Poppins Black" pitchFamily="34" charset="0"/>
                <a:ea typeface="Poppins Black" pitchFamily="34" charset="-122"/>
                <a:cs typeface="Poppins Black" pitchFamily="34" charset="-120"/>
              </a:rPr>
              <a:t>5,000</a:t>
            </a:r>
            <a:endParaRPr lang="en-US" sz="4800" dirty="0"/>
          </a:p>
        </p:txBody>
      </p:sp>
      <p:sp>
        <p:nvSpPr>
          <p:cNvPr id="13" name="Text 8"/>
          <p:cNvSpPr/>
          <p:nvPr/>
        </p:nvSpPr>
        <p:spPr>
          <a:xfrm>
            <a:off x="8508787" y="5048349"/>
            <a:ext cx="2997125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C1272D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Tinctures</a:t>
            </a:r>
            <a:endParaRPr lang="en-US" sz="1800" dirty="0"/>
          </a:p>
        </p:txBody>
      </p:sp>
      <p:sp>
        <p:nvSpPr>
          <p:cNvPr id="14" name="Text 9"/>
          <p:cNvSpPr/>
          <p:nvPr/>
        </p:nvSpPr>
        <p:spPr>
          <a:xfrm>
            <a:off x="8508787" y="5472053"/>
            <a:ext cx="3225719" cy="222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4A424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Starting MOQ, units · fast-absorbing</a:t>
            </a:r>
            <a:endParaRPr lang="en-US" sz="1300" dirty="0"/>
          </a:p>
        </p:txBody>
      </p:sp>
      <p:sp>
        <p:nvSpPr>
          <p:cNvPr id="15" name="Text 10"/>
          <p:cNvSpPr/>
          <p:nvPr/>
        </p:nvSpPr>
        <p:spPr>
          <a:xfrm>
            <a:off x="457189" y="6106220"/>
            <a:ext cx="11734506" cy="2945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600" dirty="0">
                <a:solidFill>
                  <a:srgbClr val="231F2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Stick packs and sachets from </a:t>
            </a:r>
            <a:pPr algn="l" indent="0" marL="0">
              <a:lnSpc>
                <a:spcPct val="121000"/>
              </a:lnSpc>
              <a:buNone/>
            </a:pPr>
            <a:r>
              <a:rPr lang="en-US" sz="1600" b="1" dirty="0">
                <a:solidFill>
                  <a:srgbClr val="231F2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50,000 units</a:t>
            </a:r>
            <a:pPr algn="l" indent="0" marL="0">
              <a:lnSpc>
                <a:spcPct val="121000"/>
              </a:lnSpc>
              <a:buNone/>
            </a:pPr>
            <a:r>
              <a:rPr lang="en-US" sz="1600" dirty="0">
                <a:solidFill>
                  <a:srgbClr val="231F2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; liquid sachets from </a:t>
            </a:r>
            <a:pPr algn="l" indent="0" marL="0">
              <a:lnSpc>
                <a:spcPct val="121000"/>
              </a:lnSpc>
              <a:buNone/>
            </a:pPr>
            <a:r>
              <a:rPr lang="en-US" sz="1600" b="1" dirty="0">
                <a:solidFill>
                  <a:srgbClr val="231F2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100,000 units</a:t>
            </a:r>
            <a:pPr algn="l" indent="0" marL="0">
              <a:lnSpc>
                <a:spcPct val="121000"/>
              </a:lnSpc>
              <a:buNone/>
            </a:pPr>
            <a:r>
              <a:rPr lang="en-US" sz="1600" dirty="0">
                <a:solidFill>
                  <a:srgbClr val="231F2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F7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189" y="497777"/>
            <a:ext cx="11277318" cy="466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5000"/>
              </a:lnSpc>
              <a:buNone/>
            </a:pPr>
            <a:r>
              <a:rPr lang="en-US" sz="3600" spc="-72" kern="100" dirty="0">
                <a:solidFill>
                  <a:srgbClr val="C1272D"/>
                </a:solidFill>
                <a:latin typeface="Poppins ExtraBold" pitchFamily="34" charset="0"/>
                <a:ea typeface="Poppins ExtraBold" pitchFamily="34" charset="-122"/>
                <a:cs typeface="Poppins ExtraBold" pitchFamily="34" charset="-120"/>
              </a:rPr>
              <a:t>Candy-style supplements people actually enjoy</a:t>
            </a:r>
            <a:endParaRPr lang="en-US" sz="36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89" y="1126728"/>
            <a:ext cx="2590735" cy="25908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189" y="3914378"/>
            <a:ext cx="2590735" cy="349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C1272D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Hard candy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457189" y="4396978"/>
            <a:ext cx="2590735" cy="709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1000"/>
              </a:lnSpc>
              <a:spcAft>
                <a:spcPts val="900"/>
              </a:spcAft>
              <a:buNone/>
            </a:pPr>
            <a:r>
              <a:rPr lang="en-US" sz="1600" dirty="0">
                <a:solidFill>
                  <a:srgbClr val="231F2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Classic or sugar-free</a:t>
            </a:r>
            <a:endParaRPr lang="en-US" sz="1600" dirty="0"/>
          </a:p>
          <a:p>
            <a:pPr algn="l" indent="0" marL="0">
              <a:lnSpc>
                <a:spcPct val="121000"/>
              </a:lnSpc>
              <a:buNone/>
            </a:pPr>
            <a:r>
              <a:rPr lang="en-US" sz="1600" b="1" dirty="0">
                <a:solidFill>
                  <a:srgbClr val="231F2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From 25,000 units</a:t>
            </a:r>
            <a:endParaRPr lang="en-US" sz="16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716" y="1126728"/>
            <a:ext cx="2590735" cy="25908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352716" y="3914378"/>
            <a:ext cx="2590735" cy="349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C1272D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Soft chews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3352716" y="4396978"/>
            <a:ext cx="2590735" cy="709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1000"/>
              </a:lnSpc>
              <a:spcAft>
                <a:spcPts val="900"/>
              </a:spcAft>
              <a:buNone/>
            </a:pPr>
            <a:r>
              <a:rPr lang="en-US" sz="1600" dirty="0">
                <a:solidFill>
                  <a:srgbClr val="231F2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Vegan</a:t>
            </a:r>
            <a:endParaRPr lang="en-US" sz="1600" dirty="0"/>
          </a:p>
          <a:p>
            <a:pPr algn="l" indent="0" marL="0">
              <a:lnSpc>
                <a:spcPct val="121000"/>
              </a:lnSpc>
              <a:buNone/>
            </a:pPr>
            <a:r>
              <a:rPr lang="en-US" sz="1600" b="1" dirty="0">
                <a:solidFill>
                  <a:srgbClr val="231F2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From 25,000 units</a:t>
            </a:r>
            <a:endParaRPr lang="en-US" sz="16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244" y="1126728"/>
            <a:ext cx="2590735" cy="259080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248244" y="3914378"/>
            <a:ext cx="2590735" cy="349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C1272D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Lollipops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6248244" y="4396978"/>
            <a:ext cx="2590735" cy="10043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1000"/>
              </a:lnSpc>
              <a:spcAft>
                <a:spcPts val="900"/>
              </a:spcAft>
              <a:buNone/>
            </a:pPr>
            <a:r>
              <a:rPr lang="en-US" sz="1600" dirty="0">
                <a:solidFill>
                  <a:srgbClr val="231F2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Vegan and gluten free; organic on request</a:t>
            </a:r>
            <a:endParaRPr lang="en-US" sz="1600" dirty="0"/>
          </a:p>
          <a:p>
            <a:pPr algn="l" indent="0" marL="0">
              <a:lnSpc>
                <a:spcPct val="121000"/>
              </a:lnSpc>
              <a:buNone/>
            </a:pPr>
            <a:r>
              <a:rPr lang="en-US" sz="1600" b="1" dirty="0">
                <a:solidFill>
                  <a:srgbClr val="231F2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From 25,000 units</a:t>
            </a:r>
            <a:endParaRPr lang="en-US" sz="160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3771" y="1126728"/>
            <a:ext cx="2590735" cy="259080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9143771" y="3914378"/>
            <a:ext cx="2590735" cy="349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C1272D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Caramels</a:t>
            </a:r>
            <a:endParaRPr lang="en-US" sz="2200" dirty="0"/>
          </a:p>
        </p:txBody>
      </p:sp>
      <p:sp>
        <p:nvSpPr>
          <p:cNvPr id="14" name="Text 8"/>
          <p:cNvSpPr/>
          <p:nvPr/>
        </p:nvSpPr>
        <p:spPr>
          <a:xfrm>
            <a:off x="9143771" y="4396978"/>
            <a:ext cx="2590735" cy="709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1000"/>
              </a:lnSpc>
              <a:spcAft>
                <a:spcPts val="900"/>
              </a:spcAft>
              <a:buNone/>
            </a:pPr>
            <a:r>
              <a:rPr lang="en-US" sz="1600" dirty="0">
                <a:solidFill>
                  <a:srgbClr val="231F2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Gluten free</a:t>
            </a:r>
            <a:endParaRPr lang="en-US" sz="1600" dirty="0"/>
          </a:p>
          <a:p>
            <a:pPr algn="l" indent="0" marL="0">
              <a:lnSpc>
                <a:spcPct val="121000"/>
              </a:lnSpc>
              <a:buNone/>
            </a:pPr>
            <a:r>
              <a:rPr lang="en-US" sz="1600" b="1" dirty="0">
                <a:solidFill>
                  <a:srgbClr val="231F2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From 25,000 units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F7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189" y="497777"/>
            <a:ext cx="8026199" cy="932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85000"/>
              </a:lnSpc>
              <a:buNone/>
            </a:pPr>
            <a:r>
              <a:rPr lang="en-US" sz="3600" spc="-72" kern="100" dirty="0">
                <a:solidFill>
                  <a:srgbClr val="C1272D"/>
                </a:solidFill>
                <a:latin typeface="Poppins ExtraBold" pitchFamily="34" charset="0"/>
                <a:ea typeface="Poppins ExtraBold" pitchFamily="34" charset="-122"/>
                <a:cs typeface="Poppins ExtraBold" pitchFamily="34" charset="-120"/>
              </a:rPr>
              <a:t>Build your own formula: active, add-ins, flavor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457189" y="1593056"/>
            <a:ext cx="3860703" cy="38100"/>
          </a:xfrm>
          <a:prstGeom prst="rect">
            <a:avLst/>
          </a:prstGeom>
          <a:solidFill>
            <a:srgbClr val="C1272D"/>
          </a:solidFill>
          <a:ln/>
        </p:spPr>
      </p:sp>
      <p:sp>
        <p:nvSpPr>
          <p:cNvPr id="4" name="Text 2"/>
          <p:cNvSpPr/>
          <p:nvPr/>
        </p:nvSpPr>
        <p:spPr>
          <a:xfrm>
            <a:off x="685783" y="1869281"/>
            <a:ext cx="3403515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C1272D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Actives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85783" y="2291556"/>
            <a:ext cx="3403515" cy="5891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600" dirty="0">
                <a:solidFill>
                  <a:srgbClr val="231F2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Herbal extracts, functional mushrooms, vitamins, nootropics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4622684" y="1593056"/>
            <a:ext cx="3860703" cy="38100"/>
          </a:xfrm>
          <a:prstGeom prst="rect">
            <a:avLst/>
          </a:prstGeom>
          <a:solidFill>
            <a:srgbClr val="C1272D"/>
          </a:solidFill>
          <a:ln/>
        </p:spPr>
      </p:sp>
      <p:sp>
        <p:nvSpPr>
          <p:cNvPr id="7" name="Text 5"/>
          <p:cNvSpPr/>
          <p:nvPr/>
        </p:nvSpPr>
        <p:spPr>
          <a:xfrm>
            <a:off x="4851279" y="1869281"/>
            <a:ext cx="3403515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C1272D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Formulas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851279" y="2291556"/>
            <a:ext cx="3403515" cy="8837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600" dirty="0">
                <a:solidFill>
                  <a:srgbClr val="231F2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Beauty, immunity, focus, energy, sleep, multivitamin, women's health, pre and post workout and more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57189" y="4149328"/>
            <a:ext cx="3860703" cy="38100"/>
          </a:xfrm>
          <a:prstGeom prst="rect">
            <a:avLst/>
          </a:prstGeom>
          <a:solidFill>
            <a:srgbClr val="C1272D"/>
          </a:solidFill>
          <a:ln/>
        </p:spPr>
      </p:sp>
      <p:sp>
        <p:nvSpPr>
          <p:cNvPr id="10" name="Text 8"/>
          <p:cNvSpPr/>
          <p:nvPr/>
        </p:nvSpPr>
        <p:spPr>
          <a:xfrm>
            <a:off x="685783" y="4425553"/>
            <a:ext cx="3403515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C1272D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Add-ins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85783" y="4847828"/>
            <a:ext cx="3403515" cy="8837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600" dirty="0">
                <a:solidFill>
                  <a:srgbClr val="231F2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Reishi, lion's mane, ginseng, melatonin, vitamin D3, magnesium, probiotics, L-theanine and more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622684" y="4149328"/>
            <a:ext cx="3860703" cy="38100"/>
          </a:xfrm>
          <a:prstGeom prst="rect">
            <a:avLst/>
          </a:prstGeom>
          <a:solidFill>
            <a:srgbClr val="C1272D"/>
          </a:solidFill>
          <a:ln/>
        </p:spPr>
      </p:sp>
      <p:sp>
        <p:nvSpPr>
          <p:cNvPr id="13" name="Text 11"/>
          <p:cNvSpPr/>
          <p:nvPr/>
        </p:nvSpPr>
        <p:spPr>
          <a:xfrm>
            <a:off x="4851279" y="4425553"/>
            <a:ext cx="3403515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C1272D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Flavors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4851279" y="4847828"/>
            <a:ext cx="3403515" cy="8837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600" dirty="0">
                <a:solidFill>
                  <a:srgbClr val="231F2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Mango, mixed berry, watermelon, pina colada, citrus and custom flavors</a:t>
            </a:r>
            <a:endParaRPr lang="en-US" sz="1600" dirty="0"/>
          </a:p>
        </p:txBody>
      </p:sp>
      <p:pic>
        <p:nvPicPr>
          <p:cNvPr id="1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40576" y="0"/>
            <a:ext cx="325111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F7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189" y="497777"/>
            <a:ext cx="8026199" cy="466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5000"/>
              </a:lnSpc>
              <a:buNone/>
            </a:pPr>
            <a:r>
              <a:rPr lang="en-US" sz="3600" spc="-72" kern="100" dirty="0">
                <a:solidFill>
                  <a:srgbClr val="C1272D"/>
                </a:solidFill>
                <a:latin typeface="Poppins ExtraBold" pitchFamily="34" charset="0"/>
                <a:ea typeface="Poppins ExtraBold" pitchFamily="34" charset="-122"/>
                <a:cs typeface="Poppins ExtraBold" pitchFamily="34" charset="-120"/>
              </a:rPr>
              <a:t>Six steps from first call to reorder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457189" y="1126728"/>
            <a:ext cx="825876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1600" dirty="0">
                <a:solidFill>
                  <a:srgbClr val="C1272D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457189" y="1411188"/>
            <a:ext cx="3860604" cy="19050"/>
          </a:xfrm>
          <a:prstGeom prst="rect">
            <a:avLst/>
          </a:prstGeom>
          <a:solidFill>
            <a:srgbClr val="C1272D"/>
          </a:solidFill>
          <a:ln/>
        </p:spPr>
      </p:sp>
      <p:sp>
        <p:nvSpPr>
          <p:cNvPr id="5" name="Text 3"/>
          <p:cNvSpPr/>
          <p:nvPr/>
        </p:nvSpPr>
        <p:spPr>
          <a:xfrm>
            <a:off x="457189" y="1561604"/>
            <a:ext cx="3860703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C1272D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Consultation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57189" y="1983879"/>
            <a:ext cx="3860703" cy="5891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600" dirty="0">
                <a:solidFill>
                  <a:srgbClr val="231F2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Free review of goals, specs, timeline and cost estimates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622684" y="1126728"/>
            <a:ext cx="856732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1600" dirty="0">
                <a:solidFill>
                  <a:srgbClr val="C1272D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622684" y="1411188"/>
            <a:ext cx="3860604" cy="19050"/>
          </a:xfrm>
          <a:prstGeom prst="rect">
            <a:avLst/>
          </a:prstGeom>
          <a:solidFill>
            <a:srgbClr val="C1272D"/>
          </a:solidFill>
          <a:ln/>
        </p:spPr>
      </p:sp>
      <p:sp>
        <p:nvSpPr>
          <p:cNvPr id="9" name="Text 7"/>
          <p:cNvSpPr/>
          <p:nvPr/>
        </p:nvSpPr>
        <p:spPr>
          <a:xfrm>
            <a:off x="4622684" y="1561604"/>
            <a:ext cx="3860703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C1272D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Development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622684" y="1983879"/>
            <a:ext cx="3860703" cy="5891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600" dirty="0">
                <a:solidFill>
                  <a:srgbClr val="231F2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Formulation, flavor and color matching, ingredient sourcing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57189" y="2986187"/>
            <a:ext cx="852665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1600" dirty="0">
                <a:solidFill>
                  <a:srgbClr val="C1272D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03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57189" y="3270647"/>
            <a:ext cx="3860604" cy="19050"/>
          </a:xfrm>
          <a:prstGeom prst="rect">
            <a:avLst/>
          </a:prstGeom>
          <a:solidFill>
            <a:srgbClr val="C1272D"/>
          </a:solidFill>
          <a:ln/>
        </p:spPr>
      </p:sp>
      <p:sp>
        <p:nvSpPr>
          <p:cNvPr id="13" name="Text 11"/>
          <p:cNvSpPr/>
          <p:nvPr/>
        </p:nvSpPr>
        <p:spPr>
          <a:xfrm>
            <a:off x="457189" y="3421063"/>
            <a:ext cx="3860703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C1272D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Sampling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457189" y="3843338"/>
            <a:ext cx="3860703" cy="5891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600" dirty="0">
                <a:solidFill>
                  <a:srgbClr val="231F2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Test samples, safety testing, shelf-life and packaging trials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622684" y="2986187"/>
            <a:ext cx="868341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1600" dirty="0">
                <a:solidFill>
                  <a:srgbClr val="C1272D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04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622684" y="3270647"/>
            <a:ext cx="3860604" cy="19050"/>
          </a:xfrm>
          <a:prstGeom prst="rect">
            <a:avLst/>
          </a:prstGeom>
          <a:solidFill>
            <a:srgbClr val="C1272D"/>
          </a:solidFill>
          <a:ln/>
        </p:spPr>
      </p:sp>
      <p:sp>
        <p:nvSpPr>
          <p:cNvPr id="17" name="Text 15"/>
          <p:cNvSpPr/>
          <p:nvPr/>
        </p:nvSpPr>
        <p:spPr>
          <a:xfrm>
            <a:off x="4622684" y="3421063"/>
            <a:ext cx="3860703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C1272D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Production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4622684" y="3843338"/>
            <a:ext cx="3860703" cy="2945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600" dirty="0">
                <a:solidFill>
                  <a:srgbClr val="231F2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Documented, monitored runs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57189" y="4845943"/>
            <a:ext cx="858122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1600" dirty="0">
                <a:solidFill>
                  <a:srgbClr val="C1272D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05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457189" y="5130403"/>
            <a:ext cx="3860604" cy="19050"/>
          </a:xfrm>
          <a:prstGeom prst="rect">
            <a:avLst/>
          </a:prstGeom>
          <a:solidFill>
            <a:srgbClr val="C1272D"/>
          </a:solidFill>
          <a:ln/>
        </p:spPr>
      </p:sp>
      <p:sp>
        <p:nvSpPr>
          <p:cNvPr id="21" name="Text 19"/>
          <p:cNvSpPr/>
          <p:nvPr/>
        </p:nvSpPr>
        <p:spPr>
          <a:xfrm>
            <a:off x="457189" y="5280819"/>
            <a:ext cx="3860703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C1272D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Quality assurance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457189" y="5703094"/>
            <a:ext cx="3860703" cy="5891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600" dirty="0">
                <a:solidFill>
                  <a:srgbClr val="231F2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Multi-point testing; unique lot code per batch for traceability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4622684" y="4845943"/>
            <a:ext cx="857328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1600" dirty="0">
                <a:solidFill>
                  <a:srgbClr val="C1272D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06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4622684" y="5130403"/>
            <a:ext cx="3860604" cy="19050"/>
          </a:xfrm>
          <a:prstGeom prst="rect">
            <a:avLst/>
          </a:prstGeom>
          <a:solidFill>
            <a:srgbClr val="C1272D"/>
          </a:solidFill>
          <a:ln/>
        </p:spPr>
      </p:sp>
      <p:sp>
        <p:nvSpPr>
          <p:cNvPr id="25" name="Text 23"/>
          <p:cNvSpPr/>
          <p:nvPr/>
        </p:nvSpPr>
        <p:spPr>
          <a:xfrm>
            <a:off x="4622684" y="5280819"/>
            <a:ext cx="3860703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C1272D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Delivery and support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4622684" y="5703094"/>
            <a:ext cx="3860703" cy="5891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600" dirty="0">
                <a:solidFill>
                  <a:srgbClr val="231F2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Climate-controlled shipping, documentation, easy reorders</a:t>
            </a:r>
            <a:endParaRPr lang="en-US" sz="1600" dirty="0"/>
          </a:p>
        </p:txBody>
      </p:sp>
      <p:pic>
        <p:nvPicPr>
          <p:cNvPr id="2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40576" y="0"/>
            <a:ext cx="325111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F7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5848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53036" y="1683246"/>
            <a:ext cx="5181470" cy="1219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4800" spc="-168" kern="100" dirty="0">
                <a:solidFill>
                  <a:srgbClr val="C1272D"/>
                </a:solidFill>
                <a:latin typeface="Poppins ExtraBold" pitchFamily="34" charset="0"/>
                <a:ea typeface="Poppins ExtraBold" pitchFamily="34" charset="-122"/>
                <a:cs typeface="Poppins ExtraBold" pitchFamily="34" charset="-120"/>
              </a:rPr>
              <a:t>Packaging that sells on the shelf</a:t>
            </a:r>
            <a:endParaRPr lang="en-US" sz="4800" dirty="0"/>
          </a:p>
        </p:txBody>
      </p:sp>
      <p:sp>
        <p:nvSpPr>
          <p:cNvPr id="4" name="Shape 1"/>
          <p:cNvSpPr/>
          <p:nvPr/>
        </p:nvSpPr>
        <p:spPr>
          <a:xfrm>
            <a:off x="6553036" y="3094534"/>
            <a:ext cx="1709695" cy="38100"/>
          </a:xfrm>
          <a:prstGeom prst="roundRect">
            <a:avLst>
              <a:gd name="adj" fmla="val 49999"/>
            </a:avLst>
          </a:prstGeom>
          <a:solidFill>
            <a:srgbClr val="C1272D"/>
          </a:solidFill>
          <a:ln/>
        </p:spPr>
      </p:sp>
      <p:sp>
        <p:nvSpPr>
          <p:cNvPr id="5" name="Text 2"/>
          <p:cNvSpPr/>
          <p:nvPr/>
        </p:nvSpPr>
        <p:spPr>
          <a:xfrm>
            <a:off x="6553036" y="3367584"/>
            <a:ext cx="5181470" cy="18690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25120" indent="-325120">
              <a:lnSpc>
                <a:spcPct val="121000"/>
              </a:lnSpc>
              <a:buSzPct val="100000"/>
              <a:buChar char="•"/>
            </a:pPr>
            <a:r>
              <a:rPr lang="en-US" sz="1600" dirty="0">
                <a:solidFill>
                  <a:srgbClr val="231F2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No logo or design yet? We build your brand identity from the ground up.</a:t>
            </a:r>
            <a:endParaRPr lang="en-US" sz="1600" dirty="0"/>
          </a:p>
          <a:p>
            <a:pPr algn="l" marL="325120" indent="-325120">
              <a:lnSpc>
                <a:spcPct val="121000"/>
              </a:lnSpc>
              <a:buSzPct val="100000"/>
              <a:buChar char="•"/>
            </a:pPr>
            <a:r>
              <a:rPr lang="en-US" sz="1600" dirty="0">
                <a:solidFill>
                  <a:srgbClr val="231F2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Custom packaging and display solutions that protect your product</a:t>
            </a:r>
            <a:endParaRPr lang="en-US" sz="1600" dirty="0"/>
          </a:p>
          <a:p>
            <a:pPr algn="l" marL="325120" indent="-325120">
              <a:lnSpc>
                <a:spcPct val="121000"/>
              </a:lnSpc>
              <a:buSzPct val="100000"/>
              <a:buChar char="•"/>
            </a:pPr>
            <a:r>
              <a:rPr lang="en-US" sz="1600" dirty="0">
                <a:solidFill>
                  <a:srgbClr val="231F2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Pouches, bottles, tubes and droppers, within your budget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F7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189" y="519113"/>
            <a:ext cx="11277318" cy="609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4800" spc="-168" kern="100" dirty="0">
                <a:solidFill>
                  <a:srgbClr val="C1272D"/>
                </a:solidFill>
                <a:latin typeface="Poppins ExtraBold" pitchFamily="34" charset="0"/>
                <a:ea typeface="Poppins ExtraBold" pitchFamily="34" charset="-122"/>
                <a:cs typeface="Poppins ExtraBold" pitchFamily="34" charset="-120"/>
              </a:rPr>
              <a:t>Certifications you can trust</a:t>
            </a:r>
            <a:endParaRPr lang="en-US" sz="4800" dirty="0"/>
          </a:p>
        </p:txBody>
      </p:sp>
      <p:sp>
        <p:nvSpPr>
          <p:cNvPr id="3" name="Shape 1"/>
          <p:cNvSpPr/>
          <p:nvPr/>
        </p:nvSpPr>
        <p:spPr>
          <a:xfrm>
            <a:off x="457189" y="1477070"/>
            <a:ext cx="5410065" cy="2028130"/>
          </a:xfrm>
          <a:prstGeom prst="roundRect">
            <a:avLst>
              <a:gd name="adj" fmla="val 9017"/>
            </a:avLst>
          </a:prstGeom>
          <a:noFill/>
          <a:ln w="25399">
            <a:solidFill>
              <a:srgbClr val="DCBBBC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1" y="1781870"/>
            <a:ext cx="507987" cy="508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11182" y="2474019"/>
            <a:ext cx="4902077" cy="349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C1272D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cGMP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711182" y="2956620"/>
            <a:ext cx="5156071" cy="2945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600" dirty="0">
                <a:solidFill>
                  <a:srgbClr val="231F2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Consistent, safe batches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6324442" y="1477070"/>
            <a:ext cx="5410065" cy="2028130"/>
          </a:xfrm>
          <a:prstGeom prst="roundRect">
            <a:avLst>
              <a:gd name="adj" fmla="val 9017"/>
            </a:avLst>
          </a:prstGeom>
          <a:noFill/>
          <a:ln w="25399">
            <a:solidFill>
              <a:srgbClr val="DCBBBC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234" y="1781870"/>
            <a:ext cx="507987" cy="5080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578435" y="2474019"/>
            <a:ext cx="4902077" cy="349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C1272D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FDA registered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457189" y="3962400"/>
            <a:ext cx="5410065" cy="2028130"/>
          </a:xfrm>
          <a:prstGeom prst="roundRect">
            <a:avLst>
              <a:gd name="adj" fmla="val 9017"/>
            </a:avLst>
          </a:prstGeom>
          <a:noFill/>
          <a:ln w="25399">
            <a:solidFill>
              <a:srgbClr val="DCBBBC"/>
            </a:solidFill>
            <a:prstDash val="solid"/>
          </a:ln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1" y="4267200"/>
            <a:ext cx="507987" cy="50800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711182" y="4959350"/>
            <a:ext cx="4902077" cy="349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C1272D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Non-GMO and vegan</a:t>
            </a:r>
            <a:endParaRPr lang="en-US" sz="2200" dirty="0"/>
          </a:p>
        </p:txBody>
      </p:sp>
      <p:sp>
        <p:nvSpPr>
          <p:cNvPr id="13" name="Text 8"/>
          <p:cNvSpPr/>
          <p:nvPr/>
        </p:nvSpPr>
        <p:spPr>
          <a:xfrm>
            <a:off x="711182" y="5441950"/>
            <a:ext cx="5156071" cy="2945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600" dirty="0">
                <a:solidFill>
                  <a:srgbClr val="231F2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Verified suppliers and batch tracking</a:t>
            </a:r>
            <a:endParaRPr lang="en-US" sz="1600" dirty="0"/>
          </a:p>
        </p:txBody>
      </p:sp>
      <p:sp>
        <p:nvSpPr>
          <p:cNvPr id="14" name="Shape 9"/>
          <p:cNvSpPr/>
          <p:nvPr/>
        </p:nvSpPr>
        <p:spPr>
          <a:xfrm>
            <a:off x="6324442" y="3962400"/>
            <a:ext cx="5410065" cy="2028130"/>
          </a:xfrm>
          <a:prstGeom prst="roundRect">
            <a:avLst>
              <a:gd name="adj" fmla="val 9017"/>
            </a:avLst>
          </a:prstGeom>
          <a:noFill/>
          <a:ln w="25399">
            <a:solidFill>
              <a:srgbClr val="DCBBBC"/>
            </a:solidFill>
            <a:prstDash val="solid"/>
          </a:ln>
        </p:spPr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234" y="4267200"/>
            <a:ext cx="507987" cy="50800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6578435" y="4959350"/>
            <a:ext cx="4902077" cy="349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C1272D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Made in USA</a:t>
            </a:r>
            <a:endParaRPr lang="en-US" sz="2200" dirty="0"/>
          </a:p>
        </p:txBody>
      </p:sp>
      <p:sp>
        <p:nvSpPr>
          <p:cNvPr id="17" name="Text 11"/>
          <p:cNvSpPr/>
          <p:nvPr/>
        </p:nvSpPr>
        <p:spPr>
          <a:xfrm>
            <a:off x="6578435" y="5441950"/>
            <a:ext cx="5156071" cy="2945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600" dirty="0">
                <a:solidFill>
                  <a:srgbClr val="231F2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American facilities and skilled workforce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C127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189" y="1489869"/>
            <a:ext cx="6400640" cy="1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6200" spc="-217" kern="100" dirty="0">
                <a:solidFill>
                  <a:srgbClr val="FFFFFF"/>
                </a:solidFill>
                <a:latin typeface="Poppins Black" pitchFamily="34" charset="0"/>
                <a:ea typeface="Poppins Black" pitchFamily="34" charset="-122"/>
                <a:cs typeface="Poppins Black" pitchFamily="34" charset="-120"/>
              </a:rPr>
              <a:t>Ready to launch your brand?</a:t>
            </a:r>
            <a:endParaRPr lang="en-US" sz="6200" dirty="0"/>
          </a:p>
        </p:txBody>
      </p:sp>
      <p:sp>
        <p:nvSpPr>
          <p:cNvPr id="3" name="Text 1"/>
          <p:cNvSpPr/>
          <p:nvPr/>
        </p:nvSpPr>
        <p:spPr>
          <a:xfrm>
            <a:off x="457189" y="3188494"/>
            <a:ext cx="6400640" cy="6627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Tell us what you want to make and we'll show you how small you can start.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457189" y="4156075"/>
            <a:ext cx="6400640" cy="1291431"/>
          </a:xfrm>
          <a:prstGeom prst="rect">
            <a:avLst/>
          </a:prstGeom>
          <a:solidFill>
            <a:srgbClr val="FFFBE8"/>
          </a:solidFill>
          <a:ln/>
        </p:spPr>
      </p:sp>
      <p:sp>
        <p:nvSpPr>
          <p:cNvPr id="5" name="Text 3"/>
          <p:cNvSpPr/>
          <p:nvPr/>
        </p:nvSpPr>
        <p:spPr>
          <a:xfrm>
            <a:off x="761981" y="4410075"/>
            <a:ext cx="5791055" cy="783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1000"/>
              </a:lnSpc>
              <a:spcAft>
                <a:spcPts val="900"/>
              </a:spcAft>
              <a:buNone/>
            </a:pPr>
            <a:r>
              <a:rPr lang="en-US" sz="1800" dirty="0">
                <a:solidFill>
                  <a:srgbClr val="231F2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Call </a:t>
            </a:r>
            <a:pPr algn="l" indent="0" marL="0">
              <a:lnSpc>
                <a:spcPct val="12100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231F2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619-721-4955</a:t>
            </a:r>
            <a:endParaRPr lang="en-US" sz="1800" dirty="0"/>
          </a:p>
          <a:p>
            <a:pPr algn="l" indent="0" marL="0">
              <a:lnSpc>
                <a:spcPct val="121000"/>
              </a:lnSpc>
              <a:buNone/>
            </a:pPr>
            <a:r>
              <a:rPr lang="en-US" sz="1800" dirty="0">
                <a:solidFill>
                  <a:srgbClr val="231F2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Email </a:t>
            </a:r>
            <a:pPr algn="l" indent="0" marL="0">
              <a:lnSpc>
                <a:spcPct val="121000"/>
              </a:lnSpc>
              <a:buNone/>
            </a:pPr>
            <a:r>
              <a:rPr lang="en-US" sz="1800" b="1" u="sng" dirty="0">
                <a:solidFill>
                  <a:srgbClr val="231F2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info@globalisgroup.net</a:t>
            </a:r>
            <a:endParaRPr lang="en-US" sz="18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206" y="457200"/>
            <a:ext cx="3962301" cy="5943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231F20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2026-10-15T01:09:41Z</dcterms:created>
  <dcterms:modified xsi:type="dcterms:W3CDTF">2026-10-15T01:09:41Z</dcterms:modified>
</cp:coreProperties>
</file>