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</p:sldIdLst>
  <p:sldSz cx="12192000" cy="6858000"/>
  <p:notesSz cx="6858000" cy="12192000"/>
  <p:embeddedFontLst>
    <p:embeddedFont>
      <p:font typeface="Cabin" panose="020B0604020202020204" charset="0"/>
      <p:regular r:id="rId19"/>
    </p:embeddedFont>
    <p:embeddedFont>
      <p:font typeface="Cabin Bold" panose="020B0604020202020204" charset="0"/>
      <p:regular r:id="rId20"/>
    </p:embeddedFont>
    <p:embeddedFont>
      <p:font typeface="Unbounded" panose="020B0604020202020204" charset="0"/>
      <p:regular r:id="rId21"/>
    </p:embeddedFont>
    <p:embeddedFont>
      <p:font typeface="Unbounded Bold" panose="020B0604020202020204" charset="0"/>
      <p:regular r:id="rId2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Ortega" userId="1fbe9249-e900-4e9c-b734-30019b0e3dc3" providerId="ADAL" clId="{E9723AF5-F655-4122-A197-D5797A377A84}"/>
    <pc:docChg chg="undo custSel addSld modSld">
      <pc:chgData name="Daniel Ortega" userId="1fbe9249-e900-4e9c-b734-30019b0e3dc3" providerId="ADAL" clId="{E9723AF5-F655-4122-A197-D5797A377A84}" dt="2026-09-17T21:18:28.710" v="96" actId="20577"/>
      <pc:docMkLst>
        <pc:docMk/>
      </pc:docMkLst>
      <pc:sldChg chg="modSp mod">
        <pc:chgData name="Daniel Ortega" userId="1fbe9249-e900-4e9c-b734-30019b0e3dc3" providerId="ADAL" clId="{E9723AF5-F655-4122-A197-D5797A377A84}" dt="2026-09-17T21:15:24.225" v="44" actId="1037"/>
        <pc:sldMkLst>
          <pc:docMk/>
          <pc:sldMk cId="0" sldId="271"/>
        </pc:sldMkLst>
        <pc:spChg chg="mod">
          <ac:chgData name="Daniel Ortega" userId="1fbe9249-e900-4e9c-b734-30019b0e3dc3" providerId="ADAL" clId="{E9723AF5-F655-4122-A197-D5797A377A84}" dt="2026-09-17T21:15:24.225" v="44" actId="1037"/>
          <ac:spMkLst>
            <pc:docMk/>
            <pc:sldMk cId="0" sldId="271"/>
            <ac:spMk id="7" creationId="{00000000-0000-0000-0000-000000000000}"/>
          </ac:spMkLst>
        </pc:spChg>
      </pc:sldChg>
      <pc:sldChg chg="modSp mod">
        <pc:chgData name="Daniel Ortega" userId="1fbe9249-e900-4e9c-b734-30019b0e3dc3" providerId="ADAL" clId="{E9723AF5-F655-4122-A197-D5797A377A84}" dt="2026-09-17T21:18:28.710" v="96" actId="20577"/>
        <pc:sldMkLst>
          <pc:docMk/>
          <pc:sldMk cId="0" sldId="277"/>
        </pc:sldMkLst>
        <pc:spChg chg="mod">
          <ac:chgData name="Daniel Ortega" userId="1fbe9249-e900-4e9c-b734-30019b0e3dc3" providerId="ADAL" clId="{E9723AF5-F655-4122-A197-D5797A377A84}" dt="2026-09-17T21:18:28.710" v="96" actId="20577"/>
          <ac:spMkLst>
            <pc:docMk/>
            <pc:sldMk cId="0" sldId="277"/>
            <ac:spMk id="3" creationId="{00000000-0000-0000-0000-000000000000}"/>
          </ac:spMkLst>
        </pc:spChg>
      </pc:sldChg>
      <pc:sldChg chg="add">
        <pc:chgData name="Daniel Ortega" userId="1fbe9249-e900-4e9c-b734-30019b0e3dc3" providerId="ADAL" clId="{E9723AF5-F655-4122-A197-D5797A377A84}" dt="2026-09-12T20:31:35.613" v="0"/>
        <pc:sldMkLst>
          <pc:docMk/>
          <pc:sldMk cId="0" sldId="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1496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2836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globalisgroup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86" y="1214437"/>
            <a:ext cx="6643621" cy="4429125"/>
          </a:xfrm>
          <a:prstGeom prst="rect">
            <a:avLst/>
          </a:prstGeom>
          <a:effectLst>
            <a:softEdge rad="0"/>
          </a:effectLst>
        </p:spPr>
      </p:pic>
      <p:sp>
        <p:nvSpPr>
          <p:cNvPr id="3" name="Text 0"/>
          <p:cNvSpPr/>
          <p:nvPr/>
        </p:nvSpPr>
        <p:spPr>
          <a:xfrm>
            <a:off x="7773892" y="1192609"/>
            <a:ext cx="3726067" cy="25662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Peptide Excellence: Products, Capabilities &amp; Partnership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934244"/>
            <a:ext cx="6223638" cy="10265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Peptide Therapeutics &amp; Clinical Innovation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98086" y="2222500"/>
            <a:ext cx="6223638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commercial &amp; scientific overview for healthcare professionals across North, Central and South America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98086" y="2977257"/>
            <a:ext cx="6223638" cy="605730"/>
          </a:xfrm>
          <a:prstGeom prst="roundRect">
            <a:avLst>
              <a:gd name="adj" fmla="val 4322"/>
            </a:avLst>
          </a:prstGeom>
          <a:solidFill>
            <a:srgbClr val="3047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72607" y="3151783"/>
            <a:ext cx="587459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Lyophilized Formats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98086" y="3757513"/>
            <a:ext cx="6223638" cy="605730"/>
          </a:xfrm>
          <a:prstGeom prst="roundRect">
            <a:avLst>
              <a:gd name="adj" fmla="val 4322"/>
            </a:avLst>
          </a:prstGeom>
          <a:solidFill>
            <a:srgbClr val="3047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72607" y="3932039"/>
            <a:ext cx="587459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California Manufacturing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98086" y="4537770"/>
            <a:ext cx="6223638" cy="605730"/>
          </a:xfrm>
          <a:prstGeom prst="roundRect">
            <a:avLst>
              <a:gd name="adj" fmla="val 4322"/>
            </a:avLst>
          </a:prstGeom>
          <a:solidFill>
            <a:srgbClr val="3047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72607" y="4712295"/>
            <a:ext cx="587459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COA Documentation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98086" y="5318026"/>
            <a:ext cx="6223638" cy="605730"/>
          </a:xfrm>
          <a:prstGeom prst="roundRect">
            <a:avLst>
              <a:gd name="adj" fmla="val 4322"/>
            </a:avLst>
          </a:prstGeom>
          <a:solidFill>
            <a:srgbClr val="3047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72607" y="5492552"/>
            <a:ext cx="587459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Private Label ≥ $5K / SKU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086" y="543719"/>
            <a:ext cx="1640541" cy="265113"/>
          </a:xfrm>
          <a:prstGeom prst="roundRect">
            <a:avLst>
              <a:gd name="adj" fmla="val 7901"/>
            </a:avLst>
          </a:prstGeom>
          <a:solidFill>
            <a:srgbClr val="0548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02759" y="596007"/>
            <a:ext cx="2040779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EXECUTIVE SNAPSHOT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98086" y="878582"/>
            <a:ext cx="10795524" cy="10265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Why Peptide Therapeutics Are Attracting Attention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98086" y="2166838"/>
            <a:ext cx="10795524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Clinical, commercial and manufacturing interest in peptide therapeutics is accelerating — driven by a growing body of approved products, a large global market, and North America's dominant share.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98086" y="3008809"/>
            <a:ext cx="5288624" cy="575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130+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698086" y="3802856"/>
            <a:ext cx="528862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FDA-Approved Peptide RLDs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98086" y="4164211"/>
            <a:ext cx="5288624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Reference-listed drug products — FDA GDUFA workshop, 2025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204886" y="3008809"/>
            <a:ext cx="5288723" cy="575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$294.6B</a:t>
            </a:r>
            <a:endParaRPr lang="en-US" sz="4500" dirty="0"/>
          </a:p>
        </p:txBody>
      </p:sp>
      <p:sp>
        <p:nvSpPr>
          <p:cNvPr id="10" name="Text 8"/>
          <p:cNvSpPr/>
          <p:nvPr/>
        </p:nvSpPr>
        <p:spPr>
          <a:xfrm>
            <a:off x="6204886" y="3802856"/>
            <a:ext cx="528872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Global Market Forecast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204886" y="4164211"/>
            <a:ext cx="5288723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Peptide therapeutics forecast for 2033 — Grand View Research, 2026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98086" y="4879677"/>
            <a:ext cx="5288624" cy="575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61.9%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98086" y="5673725"/>
            <a:ext cx="528862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North America Share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98086" y="6035080"/>
            <a:ext cx="5288624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Share of global peptide revenue in 2025 — Grand View Research, 2026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6204886" y="4879677"/>
            <a:ext cx="5288723" cy="575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$5K</a:t>
            </a:r>
            <a:endParaRPr lang="en-US" sz="4500" dirty="0"/>
          </a:p>
        </p:txBody>
      </p:sp>
      <p:sp>
        <p:nvSpPr>
          <p:cNvPr id="16" name="Text 14"/>
          <p:cNvSpPr/>
          <p:nvPr/>
        </p:nvSpPr>
        <p:spPr>
          <a:xfrm>
            <a:off x="6204886" y="5673725"/>
            <a:ext cx="528872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Private-Label Eligibility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204886" y="6035080"/>
            <a:ext cx="5288723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Minimum per SKU — Globalis Group commercial model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69971" y="1728887"/>
            <a:ext cx="1331482" cy="265113"/>
          </a:xfrm>
          <a:prstGeom prst="roundRect">
            <a:avLst>
              <a:gd name="adj" fmla="val 7901"/>
            </a:avLst>
          </a:prstGeom>
          <a:noFill/>
          <a:ln w="6350">
            <a:solidFill>
              <a:srgbClr val="0A9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374644" y="1781175"/>
            <a:ext cx="1731721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0A988B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GLOBALIS GROUP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269971" y="2063750"/>
            <a:ext cx="6223638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Value Proposition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269971" y="2838748"/>
            <a:ext cx="6223638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Competitive, scalable peptide sourcing with California-based manufacturing support and COA documentation — structured for clinics, physician networks, distributors and qualified healthcare organizations across the Americas.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269971" y="3872706"/>
            <a:ext cx="6223638" cy="1256308"/>
          </a:xfrm>
          <a:prstGeom prst="roundRect">
            <a:avLst>
              <a:gd name="adj" fmla="val 2084"/>
            </a:avLst>
          </a:prstGeom>
          <a:solidFill>
            <a:srgbClr val="4B3F0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4493" y="4122142"/>
            <a:ext cx="218177" cy="17452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837191" y="4090789"/>
            <a:ext cx="5481897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Regulatory status and permitted use vary by peptide and jurisdiction. Product quality documentation does not itself establish FDA approval or authorization for patient administration.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7974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0504" y="2074267"/>
            <a:ext cx="518484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Unique Tool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307394" y="1155307"/>
            <a:ext cx="5184844" cy="3577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3000"/>
              </a:lnSpc>
              <a:spcAft>
                <a:spcPts val="1200"/>
              </a:spcAft>
            </a:pPr>
            <a:r>
              <a:rPr lang="en-US" sz="1050" dirty="0">
                <a:solidFill>
                  <a:srgbClr val="0A988B"/>
                </a:solidFill>
                <a:latin typeface="Cabin" panose="020B0604020202020204" charset="0"/>
                <a:ea typeface="Cabin" pitchFamily="34" charset="-122"/>
                <a:cs typeface="Cabin" pitchFamily="34" charset="-120"/>
              </a:rPr>
              <a:t>   GLOBALIS GROUP</a:t>
            </a:r>
            <a:endParaRPr lang="en-US" sz="1050" dirty="0">
              <a:latin typeface="Cabin" panose="020B0604020202020204" charset="0"/>
            </a:endParaRPr>
          </a:p>
          <a:p>
            <a:pPr marL="0" indent="0" algn="l">
              <a:lnSpc>
                <a:spcPct val="133000"/>
              </a:lnSpc>
              <a:spcAft>
                <a:spcPts val="1200"/>
              </a:spcAft>
              <a:buNone/>
            </a:pPr>
            <a:endParaRPr lang="en-US" sz="1350" dirty="0"/>
          </a:p>
          <a:p>
            <a:pPr marL="0" indent="0" algn="l">
              <a:lnSpc>
                <a:spcPct val="133000"/>
              </a:lnSpc>
              <a:spcAft>
                <a:spcPts val="1200"/>
              </a:spcAft>
              <a:buNone/>
            </a:pPr>
            <a:endParaRPr lang="en-US" sz="1350" dirty="0">
              <a:solidFill>
                <a:srgbClr val="CAD6DE"/>
              </a:solidFill>
              <a:latin typeface="Cabin" pitchFamily="34" charset="0"/>
              <a:ea typeface="Cabin" pitchFamily="34" charset="-122"/>
              <a:cs typeface="Cabin" pitchFamily="34" charset="-120"/>
            </a:endParaRPr>
          </a:p>
          <a:p>
            <a:pPr marL="0" indent="0" algn="l">
              <a:lnSpc>
                <a:spcPct val="133000"/>
              </a:lnSpc>
              <a:spcAft>
                <a:spcPts val="1200"/>
              </a:spcAft>
              <a:buNone/>
            </a:pPr>
            <a:endParaRPr lang="en-US" sz="1350" dirty="0">
              <a:solidFill>
                <a:srgbClr val="CAD6DE"/>
              </a:solidFill>
              <a:latin typeface="Cabin" pitchFamily="34" charset="0"/>
              <a:ea typeface="Cabin" pitchFamily="34" charset="-122"/>
              <a:cs typeface="Cabin" pitchFamily="34" charset="-120"/>
            </a:endParaRPr>
          </a:p>
          <a:p>
            <a:pPr marL="0" indent="0" algn="l">
              <a:lnSpc>
                <a:spcPct val="133000"/>
              </a:lnSpc>
              <a:spcAft>
                <a:spcPts val="1200"/>
              </a:spcAft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We offer a QR-based COA verification portal — the physician scans the vial and can view batch-specific identity, purity, potency, and endotoxin results.</a:t>
            </a:r>
            <a:endParaRPr lang="en-US" sz="1350" dirty="0"/>
          </a:p>
          <a:p>
            <a:pPr marL="0" indent="0" algn="l">
              <a:lnSpc>
                <a:spcPct val="133000"/>
              </a:lnSpc>
              <a:spcAft>
                <a:spcPts val="1200"/>
              </a:spcAft>
              <a:buNone/>
            </a:pPr>
            <a:endParaRPr lang="en-US" sz="1350" dirty="0"/>
          </a:p>
          <a:p>
            <a:pPr marL="0" indent="0" algn="l">
              <a:lnSpc>
                <a:spcPct val="133000"/>
              </a:lnSpc>
              <a:spcAft>
                <a:spcPts val="1200"/>
              </a:spcAft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With our Clinical Portal, physicians can review outcomes tracking, protocols, and patient history. No peptide supplier currently offers this service.</a:t>
            </a:r>
            <a:endParaRPr lang="en-US" sz="135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F582AAC7-B0D6-44CD-1B45-C427697A7813}"/>
              </a:ext>
            </a:extLst>
          </p:cNvPr>
          <p:cNvSpPr/>
          <p:nvPr/>
        </p:nvSpPr>
        <p:spPr>
          <a:xfrm>
            <a:off x="6240504" y="1781175"/>
            <a:ext cx="1731721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endParaRPr lang="en-US" sz="1050" dirty="0"/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4BDC0E3A-D90F-C8C6-DB59-5468D7ED8010}"/>
              </a:ext>
            </a:extLst>
          </p:cNvPr>
          <p:cNvSpPr/>
          <p:nvPr/>
        </p:nvSpPr>
        <p:spPr>
          <a:xfrm>
            <a:off x="6312253" y="1154410"/>
            <a:ext cx="1331482" cy="265113"/>
          </a:xfrm>
          <a:prstGeom prst="roundRect">
            <a:avLst>
              <a:gd name="adj" fmla="val 7901"/>
            </a:avLst>
          </a:prstGeom>
          <a:noFill/>
          <a:ln w="6350">
            <a:solidFill>
              <a:srgbClr val="0A988B"/>
            </a:solidFill>
            <a:prstDash val="solid"/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479921"/>
            <a:ext cx="1079552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What Are Therapeutic Peptides?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698086" y="823813"/>
            <a:ext cx="11405108" cy="104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modality positioned between conventional small molecules and larger biologics — therapeutic peptides work through a precise, sequential mechanism.</a:t>
            </a:r>
            <a:endParaRPr lang="en-US" sz="6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849" y="977602"/>
            <a:ext cx="9823899" cy="5203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71247" y="4696551"/>
            <a:ext cx="2601698" cy="57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Short Amino‑Acid Chains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2371247" y="5354076"/>
            <a:ext cx="2601698" cy="3643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78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Compact peptides form the therapeutic scaffold.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421250" y="1439962"/>
            <a:ext cx="2601698" cy="57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High‑Affinity Target Binding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421250" y="2097487"/>
            <a:ext cx="2601698" cy="3643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78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Selective engagement with intended molecular targets.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250780" y="1439962"/>
            <a:ext cx="2601697" cy="57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Biological Signaling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250780" y="2097487"/>
            <a:ext cx="2601697" cy="3643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8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Activation or modulation of downstream pathways.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168391" y="4696720"/>
            <a:ext cx="2587528" cy="285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Therapeutic Effect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8168391" y="5068665"/>
            <a:ext cx="2601698" cy="3643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8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Clinical outcomes from targeted pathway modulation.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98086" y="6273701"/>
            <a:ext cx="5291303" cy="128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Why Clinicians Value Them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698086" y="6445548"/>
            <a:ext cx="5291303" cy="464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32080" indent="-132080" algn="l">
              <a:lnSpc>
                <a:spcPct val="100000"/>
              </a:lnSpc>
              <a:buSzPct val="100000"/>
              <a:buChar char="•"/>
            </a:pPr>
            <a:r>
              <a:rPr lang="en-US" sz="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High target affinity and selectivity</a:t>
            </a:r>
            <a:endParaRPr lang="en-US" sz="650" dirty="0"/>
          </a:p>
          <a:p>
            <a:pPr marL="132080" indent="-132080" algn="l">
              <a:lnSpc>
                <a:spcPct val="100000"/>
              </a:lnSpc>
              <a:buSzPct val="100000"/>
              <a:buChar char="•"/>
            </a:pPr>
            <a:r>
              <a:rPr lang="en-US" sz="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Mechanisms that mirror endogenous signaling</a:t>
            </a:r>
            <a:endParaRPr lang="en-US" sz="650" dirty="0"/>
          </a:p>
          <a:p>
            <a:pPr marL="132080" indent="-132080" algn="l">
              <a:lnSpc>
                <a:spcPct val="100000"/>
              </a:lnSpc>
              <a:buSzPct val="100000"/>
              <a:buChar char="•"/>
            </a:pPr>
            <a:r>
              <a:rPr lang="en-US" sz="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Chemical design can tune half-life, potency and delivery</a:t>
            </a:r>
            <a:endParaRPr lang="en-US" sz="650" dirty="0"/>
          </a:p>
          <a:p>
            <a:pPr marL="132080" indent="-132080" algn="l">
              <a:lnSpc>
                <a:spcPct val="100000"/>
              </a:lnSpc>
              <a:buSzPct val="100000"/>
              <a:buChar char="•"/>
            </a:pPr>
            <a:r>
              <a:rPr lang="en-US" sz="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Broad applicability across metabolic, endocrine, oncology and rare disease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6208656" y="6273701"/>
            <a:ext cx="5291303" cy="128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Technical Challenges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6208656" y="6445548"/>
            <a:ext cx="5291303" cy="464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32080" indent="-132080" algn="l">
              <a:lnSpc>
                <a:spcPct val="100000"/>
              </a:lnSpc>
              <a:buSzPct val="100000"/>
              <a:buChar char="•"/>
            </a:pPr>
            <a:r>
              <a:rPr lang="en-US" sz="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Proteolytic degradation and short half-life</a:t>
            </a:r>
            <a:endParaRPr lang="en-US" sz="650" dirty="0"/>
          </a:p>
          <a:p>
            <a:pPr marL="132080" indent="-132080" algn="l">
              <a:lnSpc>
                <a:spcPct val="100000"/>
              </a:lnSpc>
              <a:buSzPct val="100000"/>
              <a:buChar char="•"/>
            </a:pPr>
            <a:r>
              <a:rPr lang="en-US" sz="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Low oral bioavailability; parenteral delivery remains important</a:t>
            </a:r>
            <a:endParaRPr lang="en-US" sz="650" dirty="0"/>
          </a:p>
          <a:p>
            <a:pPr marL="132080" indent="-132080" algn="l">
              <a:lnSpc>
                <a:spcPct val="100000"/>
              </a:lnSpc>
              <a:buSzPct val="100000"/>
              <a:buChar char="•"/>
            </a:pPr>
            <a:r>
              <a:rPr lang="en-US" sz="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Impurities, aggregation and immunogenicity require robust control</a:t>
            </a:r>
            <a:endParaRPr lang="en-US" sz="650" dirty="0"/>
          </a:p>
          <a:p>
            <a:pPr marL="132080" indent="-132080" algn="l">
              <a:lnSpc>
                <a:spcPct val="100000"/>
              </a:lnSpc>
              <a:buSzPct val="100000"/>
              <a:buChar char="•"/>
            </a:pPr>
            <a:r>
              <a:rPr lang="en-US" sz="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Stability, reconstitution and storage must be validated by product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086" y="488255"/>
            <a:ext cx="1197441" cy="236141"/>
          </a:xfrm>
          <a:prstGeom prst="roundRect">
            <a:avLst>
              <a:gd name="adj" fmla="val 7900"/>
            </a:avLst>
          </a:prstGeom>
          <a:solidFill>
            <a:srgbClr val="0548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91349" y="534888"/>
            <a:ext cx="1620499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MARKET GROWTH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98086" y="779760"/>
            <a:ext cx="107955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Global Peptide Therapeutics — The Market Is Scaling Rapidly</a:t>
            </a:r>
            <a:endParaRPr lang="en-US" sz="2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86" y="2057499"/>
            <a:ext cx="6325632" cy="415657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09272" y="2040235"/>
            <a:ext cx="4090687" cy="228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Key Drivers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409272" y="2407146"/>
            <a:ext cx="4090687" cy="829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6000"/>
              </a:lnSpc>
              <a:spcAft>
                <a:spcPts val="950"/>
              </a:spcAft>
              <a:buNone/>
            </a:pPr>
            <a:r>
              <a:rPr lang="en-US" sz="120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8.7% CAGR</a:t>
            </a:r>
            <a:r>
              <a:rPr lang="en-US" sz="12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projected 2026–2033</a:t>
            </a:r>
            <a:endParaRPr lang="en-US" sz="1200" dirty="0"/>
          </a:p>
          <a:p>
            <a:pPr marL="0" indent="0" algn="l">
              <a:lnSpc>
                <a:spcPct val="126000"/>
              </a:lnSpc>
              <a:buNone/>
            </a:pPr>
            <a:r>
              <a:rPr lang="en-US" sz="12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Metabolic disorders represented </a:t>
            </a:r>
            <a:r>
              <a:rPr lang="en-US" sz="120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63.6%</a:t>
            </a:r>
            <a:r>
              <a:rPr lang="en-US" sz="12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of revenue in 2025; parenteral routes accounted for </a:t>
            </a:r>
            <a:r>
              <a:rPr lang="en-US" sz="120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84.0%</a:t>
            </a:r>
            <a:r>
              <a:rPr lang="en-US" sz="12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409272" y="3431580"/>
            <a:ext cx="4090687" cy="19050"/>
          </a:xfrm>
          <a:prstGeom prst="roundRect">
            <a:avLst>
              <a:gd name="adj" fmla="val 49999"/>
            </a:avLst>
          </a:prstGeom>
          <a:solidFill>
            <a:srgbClr val="CAD6DE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409272" y="3645098"/>
            <a:ext cx="4090687" cy="228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U.S. Outlook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409272" y="4012009"/>
            <a:ext cx="4090687" cy="940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20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$95.8B</a:t>
            </a:r>
            <a:r>
              <a:rPr lang="en-US" sz="12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2026 estimate</a:t>
            </a:r>
            <a:endParaRPr lang="en-US" sz="1200" dirty="0"/>
          </a:p>
          <a:p>
            <a:pPr marL="0" indent="0" algn="l">
              <a:lnSpc>
                <a:spcPct val="126000"/>
              </a:lnSpc>
              <a:buNone/>
            </a:pPr>
            <a:r>
              <a:rPr lang="en-US" sz="120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$186.3B</a:t>
            </a:r>
            <a:r>
              <a:rPr lang="en-US" sz="12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2033 forecast</a:t>
            </a:r>
            <a:endParaRPr lang="en-US" sz="1200" dirty="0"/>
          </a:p>
          <a:p>
            <a:pPr marL="0" indent="0" algn="l">
              <a:lnSpc>
                <a:spcPct val="126000"/>
              </a:lnSpc>
              <a:buNone/>
            </a:pPr>
            <a:r>
              <a:rPr lang="en-US" sz="120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10.0% CAGR</a:t>
            </a:r>
            <a:endParaRPr lang="en-US" sz="1200" dirty="0"/>
          </a:p>
          <a:p>
            <a:pPr marL="0" indent="0" algn="l">
              <a:lnSpc>
                <a:spcPct val="126000"/>
              </a:lnSpc>
              <a:buNone/>
            </a:pPr>
            <a:r>
              <a:rPr lang="en-US" sz="12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North America held </a:t>
            </a:r>
            <a:r>
              <a:rPr lang="en-US" sz="120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61.9%</a:t>
            </a:r>
            <a:r>
              <a:rPr lang="en-US" sz="12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of global revenue in 2025.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488752"/>
            <a:ext cx="10795524" cy="96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Peptide Landscape — Where the Market Is Developing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98086" y="1758156"/>
            <a:ext cx="11405108" cy="253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Selected categories and examples; not a complete catalog and not an indication that every molecule is approved for clinical use.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086" y="2184202"/>
            <a:ext cx="409069" cy="40907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98840" y="2184202"/>
            <a:ext cx="4701164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</a:rPr>
              <a:t>Weight &amp; Metabolism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98840" y="2516782"/>
            <a:ext cx="4701164" cy="72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Semaglutide (GLP-1) • AOD-9604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Cagrilintide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Tesofensine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•  </a:t>
            </a:r>
          </a:p>
          <a:p>
            <a:pPr>
              <a:lnSpc>
                <a:spcPct val="129000"/>
              </a:lnSpc>
            </a:pP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Retatrutide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• Tirzepatide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Lipo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Mino • SLU-PP-332 </a:t>
            </a: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1690" y="2184202"/>
            <a:ext cx="409069" cy="4090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792445" y="2184202"/>
            <a:ext cx="4701164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Recovery &amp; Injury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6792445" y="2516783"/>
            <a:ext cx="4701164" cy="5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BPC-157 • TB-500 (Thymosin </a:t>
            </a:r>
            <a:r>
              <a:rPr lang="en-US" sz="1250" dirty="0">
                <a:solidFill>
                  <a:schemeClr val="bg1">
                    <a:lumMod val="85000"/>
                  </a:schemeClr>
                </a:solidFill>
              </a:rPr>
              <a:t>β4) 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• ARA-290</a:t>
            </a:r>
            <a:endParaRPr lang="en-US" sz="1250" dirty="0"/>
          </a:p>
          <a:p>
            <a:pPr marL="0" indent="0" algn="l">
              <a:lnSpc>
                <a:spcPct val="129000"/>
              </a:lnSpc>
              <a:buNone/>
            </a:pPr>
            <a:endParaRPr lang="en-US" sz="12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086" y="3330575"/>
            <a:ext cx="409069" cy="40907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298840" y="3330575"/>
            <a:ext cx="4701164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</a:rPr>
              <a:t>Immune &amp; inflammation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1298840" y="3663156"/>
            <a:ext cx="4701164" cy="5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KPV • Thymosin Alpha-1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Thymogen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• LL-37 + Quercetin + EGCG</a:t>
            </a:r>
            <a:endParaRPr lang="en-US" sz="1250" dirty="0"/>
          </a:p>
          <a:p>
            <a:pPr marL="0" indent="0" algn="l">
              <a:lnSpc>
                <a:spcPct val="129000"/>
              </a:lnSpc>
              <a:buNone/>
            </a:pPr>
            <a:endParaRPr lang="en-US" sz="12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1690" y="3330575"/>
            <a:ext cx="409069" cy="40907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792445" y="3330575"/>
            <a:ext cx="4701164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</a:rPr>
              <a:t>Anti-aging &amp; GH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6792445" y="3663156"/>
            <a:ext cx="4701164" cy="5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Elamipretide • MOTS-c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Epitalon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• GHK-Cu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Tesamorelin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• NAD+ •</a:t>
            </a:r>
          </a:p>
          <a:p>
            <a:pPr>
              <a:lnSpc>
                <a:spcPct val="129000"/>
              </a:lnSpc>
            </a:pPr>
            <a:r>
              <a:rPr lang="en-US" sz="1250" dirty="0" err="1">
                <a:solidFill>
                  <a:srgbClr val="CAD6DE"/>
                </a:solidFill>
                <a:latin typeface="Cabin" pitchFamily="34" charset="0"/>
              </a:rPr>
              <a:t>Cartalax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</a:rPr>
              <a:t> 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Follistatin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344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Cardiogen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• Ibutamoren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Sermorelin</a:t>
            </a:r>
            <a:endParaRPr lang="en-US" sz="12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8086" y="4476948"/>
            <a:ext cx="409069" cy="40907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98840" y="4476948"/>
            <a:ext cx="4701164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</a:rPr>
              <a:t>Brain &amp; Sleep</a:t>
            </a:r>
            <a:endParaRPr lang="en-US" sz="1500" dirty="0"/>
          </a:p>
        </p:txBody>
      </p:sp>
      <p:sp>
        <p:nvSpPr>
          <p:cNvPr id="18" name="Text 11"/>
          <p:cNvSpPr/>
          <p:nvPr/>
        </p:nvSpPr>
        <p:spPr>
          <a:xfrm>
            <a:off x="1298840" y="4809530"/>
            <a:ext cx="4701164" cy="5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Semax • Selank • DSIP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Dihexa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• PNC Cocktail • NAD+ + BDNF + Alpha + GPC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Selank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(Nasal Spray)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Semax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(Nasal Spray)</a:t>
            </a:r>
            <a:endParaRPr lang="en-US" sz="1250" dirty="0"/>
          </a:p>
          <a:p>
            <a:pPr marL="0" indent="0" algn="l">
              <a:lnSpc>
                <a:spcPct val="129000"/>
              </a:lnSpc>
              <a:buNone/>
            </a:pPr>
            <a:endParaRPr lang="en-US" sz="125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1690" y="4476948"/>
            <a:ext cx="409069" cy="409079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792445" y="4476948"/>
            <a:ext cx="4701164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Sexual Health</a:t>
            </a:r>
            <a:endParaRPr lang="en-US" sz="1500" dirty="0"/>
          </a:p>
        </p:txBody>
      </p:sp>
      <p:sp>
        <p:nvSpPr>
          <p:cNvPr id="21" name="Text 13"/>
          <p:cNvSpPr/>
          <p:nvPr/>
        </p:nvSpPr>
        <p:spPr>
          <a:xfrm>
            <a:off x="6792445" y="4809530"/>
            <a:ext cx="4701164" cy="5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PT-141 (Bremelanotide)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EndoTest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(Kisspeptin + Oxytocin) • </a:t>
            </a:r>
            <a:r>
              <a:rPr lang="en-US" sz="12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Melanotan</a:t>
            </a: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II • MT-II + PT-141 + Oxytocin</a:t>
            </a:r>
            <a:endParaRPr lang="en-US" sz="1250" dirty="0"/>
          </a:p>
        </p:txBody>
      </p:sp>
      <p:sp>
        <p:nvSpPr>
          <p:cNvPr id="22" name="Shape 14"/>
          <p:cNvSpPr/>
          <p:nvPr/>
        </p:nvSpPr>
        <p:spPr>
          <a:xfrm>
            <a:off x="698086" y="5489079"/>
            <a:ext cx="10795524" cy="880170"/>
          </a:xfrm>
          <a:prstGeom prst="roundRect">
            <a:avLst>
              <a:gd name="adj" fmla="val 2789"/>
            </a:avLst>
          </a:prstGeom>
          <a:solidFill>
            <a:srgbClr val="08786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693" y="5705277"/>
            <a:ext cx="204485" cy="163612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1229786" y="5683349"/>
            <a:ext cx="10100216" cy="5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Clinical opportunity exists across multiple specialties — but responsible commercialization depends on molecule-specific evidence, manufacturing controls and local regulatory pathways.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086" y="514251"/>
            <a:ext cx="1299932" cy="248444"/>
          </a:xfrm>
          <a:prstGeom prst="roundRect">
            <a:avLst>
              <a:gd name="adj" fmla="val 7904"/>
            </a:avLst>
          </a:prstGeom>
          <a:solidFill>
            <a:srgbClr val="0548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96211" y="563265"/>
            <a:ext cx="1713267" cy="150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QUALITY &amp; SUPPLY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98086" y="824012"/>
            <a:ext cx="10795524" cy="481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Quality, Documentation &amp; Lyophilized Supply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98086" y="1535410"/>
            <a:ext cx="11405108" cy="253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For peptide programs, analytical transparency is central to professional trust.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98086" y="1961455"/>
            <a:ext cx="327215" cy="2044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98086" y="2220416"/>
            <a:ext cx="3496183" cy="19050"/>
          </a:xfrm>
          <a:prstGeom prst="rect">
            <a:avLst/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98086" y="2340273"/>
            <a:ext cx="3496183" cy="4812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California-Based Manufacturing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98086" y="2913459"/>
            <a:ext cx="3496183" cy="760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Production through a California laboratory partner; regulatory credentials matched to current establishment documentation.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347657" y="1961455"/>
            <a:ext cx="327215" cy="2044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47657" y="2220416"/>
            <a:ext cx="3496282" cy="19050"/>
          </a:xfrm>
          <a:prstGeom prst="rect">
            <a:avLst/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347657" y="2340273"/>
            <a:ext cx="3496282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Lyophilized Presentation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347657" y="2672854"/>
            <a:ext cx="3496282" cy="760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Validated freeze-dried formats support stability and standardized storage/reconstitution workflows for many peptides.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997327" y="1961455"/>
            <a:ext cx="327215" cy="2044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997327" y="2220416"/>
            <a:ext cx="3496282" cy="19050"/>
          </a:xfrm>
          <a:prstGeom prst="rect">
            <a:avLst/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997327" y="2340273"/>
            <a:ext cx="3496282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COA Documentation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997327" y="2672854"/>
            <a:ext cx="3496282" cy="760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COAs available by peptide / lot as applicable, supporting traceability and review of analytical specifications.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98086" y="3949998"/>
            <a:ext cx="327215" cy="2044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98086" y="4208959"/>
            <a:ext cx="5321068" cy="19050"/>
          </a:xfrm>
          <a:prstGeom prst="rect">
            <a:avLst/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98086" y="4328815"/>
            <a:ext cx="5321068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Quality Attributes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98086" y="4661396"/>
            <a:ext cx="5321068" cy="5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Typical controls include identity, purity, assay/content, related substances and other product-specific tests.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6172542" y="3949998"/>
            <a:ext cx="327215" cy="2044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05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172542" y="4208959"/>
            <a:ext cx="5321068" cy="19050"/>
          </a:xfrm>
          <a:prstGeom prst="rect">
            <a:avLst/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172542" y="4328815"/>
            <a:ext cx="5321068" cy="240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Microbial Controls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172542" y="4661396"/>
            <a:ext cx="5321068" cy="5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Sterility, bioburden or endotoxin testing should only be claimed when actually performed and reported for the SKU / lot.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086" y="1484908"/>
            <a:ext cx="1860801" cy="265113"/>
          </a:xfrm>
          <a:prstGeom prst="roundRect">
            <a:avLst>
              <a:gd name="adj" fmla="val 7901"/>
            </a:avLst>
          </a:prstGeom>
          <a:solidFill>
            <a:srgbClr val="0548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02759" y="1537196"/>
            <a:ext cx="2261040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COMMERCIAL STRUCTURE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98086" y="1819771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Built for Scale — Tiered Pricing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98086" y="2594769"/>
            <a:ext cx="1140510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Competitive pricing improves with purchasing volume. Exact quotes vary by peptide, format, testing and destination.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98086" y="3070324"/>
            <a:ext cx="3482094" cy="1548011"/>
          </a:xfrm>
          <a:prstGeom prst="roundRect">
            <a:avLst>
              <a:gd name="adj" fmla="val 1691"/>
            </a:avLst>
          </a:prstGeom>
          <a:solidFill>
            <a:srgbClr val="3047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32643" y="3244850"/>
            <a:ext cx="3133051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10 vials per SKU — Entry Tier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72607" y="3606205"/>
            <a:ext cx="3133051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Initial stocking / evaluation. Competitive starting pricing for new partners.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354701" y="3070324"/>
            <a:ext cx="3482193" cy="1548011"/>
          </a:xfrm>
          <a:prstGeom prst="roundRect">
            <a:avLst>
              <a:gd name="adj" fmla="val 1691"/>
            </a:avLst>
          </a:prstGeom>
          <a:solidFill>
            <a:srgbClr val="3047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29223" y="3244850"/>
            <a:ext cx="3133151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$5,000 — Growth Tier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29223" y="3606205"/>
            <a:ext cx="3133151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Preferred commercial economics. </a:t>
            </a:r>
            <a:r>
              <a:rPr lang="en-US" sz="135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Private-label eligibility per SKU begins here.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011416" y="3070324"/>
            <a:ext cx="3482193" cy="1548011"/>
          </a:xfrm>
          <a:prstGeom prst="roundRect">
            <a:avLst>
              <a:gd name="adj" fmla="val 1691"/>
            </a:avLst>
          </a:prstGeom>
          <a:solidFill>
            <a:srgbClr val="3047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185937" y="3244850"/>
            <a:ext cx="3133151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$10,000 — Scale Tier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85937" y="3606205"/>
            <a:ext cx="3133151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Best volume economics. Designed for strategic purchasing and distribution partners.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698086" y="4814689"/>
            <a:ext cx="10795524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i="1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Tier amounts reflect purchasing bands. Final unit pricing is SKU-specific and may change with peptide cost, concentration, vial/pack configuration, testing requirements, packaging and logistics.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086" y="486569"/>
            <a:ext cx="691736" cy="161528"/>
          </a:xfrm>
          <a:prstGeom prst="roundRect">
            <a:avLst>
              <a:gd name="adj" fmla="val 7902"/>
            </a:avLst>
          </a:prstGeom>
          <a:solidFill>
            <a:srgbClr val="0548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1882" y="518418"/>
            <a:ext cx="1173728" cy="97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6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PRIVATE LABEL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698086" y="673993"/>
            <a:ext cx="10795524" cy="312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Private Label — From $5,000 Per SKU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698086" y="1083866"/>
            <a:ext cx="11405108" cy="136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scalable route for clinics, physician networks and distributors seeking their own brand architecture.</a:t>
            </a:r>
            <a:endParaRPr lang="en-US" sz="8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20" y="1293614"/>
            <a:ext cx="10449755" cy="39213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314221" y="4129234"/>
            <a:ext cx="1576134" cy="57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Production &amp; COA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327860" y="4271940"/>
            <a:ext cx="1576134" cy="285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Packaging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352294" y="4129234"/>
            <a:ext cx="1576134" cy="57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Brand Review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3376729" y="4129234"/>
            <a:ext cx="1576134" cy="57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Confirm Specs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357981" y="4129234"/>
            <a:ext cx="1576134" cy="57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Select Peptide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98086" y="5352554"/>
            <a:ext cx="5268086" cy="156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What Globalis Group Can Support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698086" y="5573713"/>
            <a:ext cx="5268086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2560" indent="-162560" algn="l">
              <a:lnSpc>
                <a:spcPct val="107000"/>
              </a:lnSpc>
              <a:buSzPct val="100000"/>
              <a:buChar char="•"/>
            </a:pPr>
            <a:r>
              <a:rPr lang="en-US" sz="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Tiered sourcing economics</a:t>
            </a:r>
            <a:endParaRPr lang="en-US" sz="800" dirty="0"/>
          </a:p>
          <a:p>
            <a:pPr marL="162560" indent="-162560" algn="l">
              <a:lnSpc>
                <a:spcPct val="107000"/>
              </a:lnSpc>
              <a:buSzPct val="100000"/>
              <a:buChar char="•"/>
            </a:pPr>
            <a:r>
              <a:rPr lang="en-US" sz="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Private-label programs from $5,000 per SKU</a:t>
            </a:r>
            <a:endParaRPr lang="en-US" sz="800" dirty="0"/>
          </a:p>
          <a:p>
            <a:pPr marL="162560" indent="-162560" algn="l">
              <a:lnSpc>
                <a:spcPct val="107000"/>
              </a:lnSpc>
              <a:buSzPct val="100000"/>
              <a:buChar char="•"/>
            </a:pPr>
            <a:r>
              <a:rPr lang="en-US" sz="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COA documentation</a:t>
            </a:r>
            <a:endParaRPr lang="en-US" sz="800" dirty="0"/>
          </a:p>
          <a:p>
            <a:pPr marL="162560" indent="-162560" algn="l">
              <a:lnSpc>
                <a:spcPct val="107000"/>
              </a:lnSpc>
              <a:buSzPct val="100000"/>
              <a:buChar char="•"/>
            </a:pPr>
            <a:r>
              <a:rPr lang="en-US" sz="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California manufacturing partner</a:t>
            </a:r>
            <a:endParaRPr lang="en-US" sz="800" dirty="0"/>
          </a:p>
          <a:p>
            <a:pPr marL="162560" indent="-162560" algn="l">
              <a:lnSpc>
                <a:spcPct val="107000"/>
              </a:lnSpc>
              <a:buSzPct val="100000"/>
              <a:buChar char="•"/>
            </a:pPr>
            <a:r>
              <a:rPr lang="en-US" sz="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B2B support across the Americas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6231873" y="5352554"/>
            <a:ext cx="5268086" cy="156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Program Variables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6231873" y="5573713"/>
            <a:ext cx="5268086" cy="615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2560" indent="-162560" algn="l">
              <a:lnSpc>
                <a:spcPct val="107000"/>
              </a:lnSpc>
              <a:buSzPct val="100000"/>
              <a:buChar char="•"/>
            </a:pPr>
            <a:r>
              <a:rPr lang="en-US" sz="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Minimum order / lead time by SKU</a:t>
            </a:r>
            <a:endParaRPr lang="en-US" sz="800" dirty="0"/>
          </a:p>
          <a:p>
            <a:pPr marL="162560" indent="-162560" algn="l">
              <a:lnSpc>
                <a:spcPct val="107000"/>
              </a:lnSpc>
              <a:buSzPct val="100000"/>
              <a:buChar char="•"/>
            </a:pPr>
            <a:r>
              <a:rPr lang="en-US" sz="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Vial strength and pack configuration</a:t>
            </a:r>
            <a:endParaRPr lang="en-US" sz="800" dirty="0"/>
          </a:p>
          <a:p>
            <a:pPr marL="162560" indent="-162560" algn="l">
              <a:lnSpc>
                <a:spcPct val="107000"/>
              </a:lnSpc>
              <a:buSzPct val="100000"/>
              <a:buChar char="•"/>
            </a:pPr>
            <a:r>
              <a:rPr lang="en-US" sz="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Label claims and local-country requirements</a:t>
            </a:r>
            <a:endParaRPr lang="en-US" sz="800" dirty="0"/>
          </a:p>
          <a:p>
            <a:pPr marL="162560" indent="-162560" algn="l">
              <a:lnSpc>
                <a:spcPct val="107000"/>
              </a:lnSpc>
              <a:buSzPct val="100000"/>
              <a:buChar char="•"/>
            </a:pPr>
            <a:r>
              <a:rPr lang="en-US" sz="8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Shipping, importation and distribution terms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8086" y="485477"/>
            <a:ext cx="1274532" cy="252809"/>
          </a:xfrm>
          <a:prstGeom prst="roundRect">
            <a:avLst>
              <a:gd name="adj" fmla="val 7897"/>
            </a:avLst>
          </a:prstGeom>
          <a:solidFill>
            <a:srgbClr val="0548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97897" y="535384"/>
            <a:ext cx="1684494" cy="152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AMERICAS FOCUS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98086" y="801688"/>
            <a:ext cx="6223638" cy="489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Built for the Americas</a:t>
            </a:r>
            <a:endParaRPr lang="en-US" sz="3050" dirty="0"/>
          </a:p>
        </p:txBody>
      </p:sp>
      <p:sp>
        <p:nvSpPr>
          <p:cNvPr id="6" name="Text 3"/>
          <p:cNvSpPr/>
          <p:nvPr/>
        </p:nvSpPr>
        <p:spPr>
          <a:xfrm>
            <a:off x="698086" y="1528763"/>
            <a:ext cx="6223638" cy="519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B2B commercial platform designed to support healthcare, specialty clinics and distribution partners across diverse markets.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98086" y="2226965"/>
            <a:ext cx="3032545" cy="1712119"/>
          </a:xfrm>
          <a:prstGeom prst="roundRect">
            <a:avLst>
              <a:gd name="adj" fmla="val 1458"/>
            </a:avLst>
          </a:prstGeom>
          <a:solidFill>
            <a:srgbClr val="3047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64372" y="2393255"/>
            <a:ext cx="2699972" cy="244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North America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64372" y="2732980"/>
            <a:ext cx="2699972" cy="1039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United States • Canada</a:t>
            </a:r>
            <a:endParaRPr lang="en-US" sz="13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Advanced biopharma infrastructure, high peptide adoption, strong specialty-clinic market.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889178" y="2226965"/>
            <a:ext cx="3032545" cy="1712119"/>
          </a:xfrm>
          <a:prstGeom prst="roundRect">
            <a:avLst>
              <a:gd name="adj" fmla="val 1458"/>
            </a:avLst>
          </a:prstGeom>
          <a:solidFill>
            <a:srgbClr val="3047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055465" y="2393255"/>
            <a:ext cx="2699972" cy="4893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Mexico / Central America / Caribbean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055465" y="2977654"/>
            <a:ext cx="2699972" cy="779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Mexico • Central America • Caribbean</a:t>
            </a:r>
            <a:endParaRPr lang="en-US" sz="13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Growing private healthcare, wellness and medical-tourism ecosystems.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98086" y="4097635"/>
            <a:ext cx="6223638" cy="1192213"/>
          </a:xfrm>
          <a:prstGeom prst="roundRect">
            <a:avLst>
              <a:gd name="adj" fmla="val 2093"/>
            </a:avLst>
          </a:prstGeom>
          <a:solidFill>
            <a:srgbClr val="3047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64372" y="4263926"/>
            <a:ext cx="5891065" cy="244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South America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64372" y="4603651"/>
            <a:ext cx="5891065" cy="519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Brazil • Colombia • Chile • Argentina + regional markets</a:t>
            </a:r>
            <a:endParaRPr lang="en-US" sz="13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Large urban healthcare systems and expanding specialty / private-care demand.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98086" y="5468144"/>
            <a:ext cx="6223638" cy="904280"/>
          </a:xfrm>
          <a:prstGeom prst="roundRect">
            <a:avLst>
              <a:gd name="adj" fmla="val 2760"/>
            </a:avLst>
          </a:prstGeom>
          <a:solidFill>
            <a:srgbClr val="4B3F0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372" y="5694164"/>
            <a:ext cx="207858" cy="166291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238517" y="5668268"/>
            <a:ext cx="5516921" cy="519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Local authorization, importation, compounding,, advertising and professional-practice rules must be assessed in each destination country.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086" y="593626"/>
            <a:ext cx="1028972" cy="260945"/>
          </a:xfrm>
          <a:prstGeom prst="roundRect">
            <a:avLst>
              <a:gd name="adj" fmla="val 7901"/>
            </a:avLst>
          </a:prstGeom>
          <a:solidFill>
            <a:srgbClr val="0548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01171" y="645120"/>
            <a:ext cx="1432385" cy="157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COMPLIANCE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98086" y="922139"/>
            <a:ext cx="10795524" cy="505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Compliance-First Commercialization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698086" y="1681163"/>
            <a:ext cx="11405108" cy="272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The same molecule can sit in very different regulatory categories depending on product, indication, formulation and jurisdiction.</a:t>
            </a:r>
            <a:endParaRPr lang="en-US" sz="13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086" y="2144117"/>
            <a:ext cx="5313230" cy="15538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5077" y="2334915"/>
            <a:ext cx="4855446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FDA-Approved Drug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965077" y="2688927"/>
            <a:ext cx="4855446" cy="545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Approved NDA / ANDA or biologic pathway. Claims limited to approved labeling and product-specific authorization.</a:t>
            </a:r>
            <a:endParaRPr lang="en-US" sz="13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0380" y="2144117"/>
            <a:ext cx="5313230" cy="155386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447371" y="2334915"/>
            <a:ext cx="4855446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Compounded Drug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6447371" y="2688927"/>
            <a:ext cx="4855446" cy="8182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503A / 503B conditions in the U.S. Not FDA-approved; must satisfy applicable compounding-law conditions and bulk-substance requirements.</a:t>
            </a:r>
            <a:endParaRPr lang="en-US" sz="13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086" y="3867051"/>
            <a:ext cx="5313230" cy="155386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5077" y="4057848"/>
            <a:ext cx="4855446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Investigational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965077" y="4411861"/>
            <a:ext cx="4855446" cy="5455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IND / clinical development context. Human administration requires appropriate regulatory authorization and protocol controls.</a:t>
            </a:r>
            <a:endParaRPr lang="en-US" sz="13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0380" y="3867051"/>
            <a:ext cx="5313230" cy="155386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447371" y="4057848"/>
            <a:ext cx="4855446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Research Use</a:t>
            </a:r>
            <a:endParaRPr lang="en-US" sz="1550" dirty="0"/>
          </a:p>
        </p:txBody>
      </p:sp>
      <p:sp>
        <p:nvSpPr>
          <p:cNvPr id="17" name="Text 11"/>
          <p:cNvSpPr/>
          <p:nvPr/>
        </p:nvSpPr>
        <p:spPr>
          <a:xfrm>
            <a:off x="6447371" y="4411861"/>
            <a:ext cx="4855446" cy="8182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Laboratory / non-clinical context. Must not be promoted or supplied as an unapproved human drug when that would violate applicable law.</a:t>
            </a:r>
            <a:endParaRPr lang="en-US" sz="1350" dirty="0"/>
          </a:p>
        </p:txBody>
      </p:sp>
      <p:sp>
        <p:nvSpPr>
          <p:cNvPr id="18" name="Text 12"/>
          <p:cNvSpPr/>
          <p:nvPr/>
        </p:nvSpPr>
        <p:spPr>
          <a:xfrm>
            <a:off x="955750" y="5801320"/>
            <a:ext cx="11147444" cy="272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50" b="1" dirty="0">
                <a:solidFill>
                  <a:srgbClr val="CAD6DE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Three Critical Distinctions:</a:t>
            </a: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COA ≠ FDA approval • FDA registration ≠ FDA certification/approval • PCAC recommendation/review ≠ final FDA action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698086" y="5611118"/>
            <a:ext cx="19050" cy="653157"/>
          </a:xfrm>
          <a:prstGeom prst="roundRect">
            <a:avLst>
              <a:gd name="adj" fmla="val 49999"/>
            </a:avLst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086" y="1193701"/>
            <a:ext cx="1672687" cy="265113"/>
          </a:xfrm>
          <a:prstGeom prst="roundRect">
            <a:avLst>
              <a:gd name="adj" fmla="val 7901"/>
            </a:avLst>
          </a:prstGeom>
          <a:solidFill>
            <a:srgbClr val="0548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02759" y="1245989"/>
            <a:ext cx="2072925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WHY GLOBALIS GROUP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98086" y="1528564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 Flexible Supply Partner for the Americas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98086" y="2303562"/>
            <a:ext cx="349043" cy="218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98086" y="2581077"/>
            <a:ext cx="3482094" cy="19050"/>
          </a:xfrm>
          <a:prstGeom prst="rect">
            <a:avLst/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98086" y="2706390"/>
            <a:ext cx="348209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Competitive Pricing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98086" y="3067745"/>
            <a:ext cx="3482094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Volume-sensitive purchasing tiers at $1K / $5K / $10K.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354701" y="2303562"/>
            <a:ext cx="349043" cy="218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354701" y="2581077"/>
            <a:ext cx="3482193" cy="19050"/>
          </a:xfrm>
          <a:prstGeom prst="rect">
            <a:avLst/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54701" y="2706390"/>
            <a:ext cx="348219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California Manufacturing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54701" y="3067745"/>
            <a:ext cx="3482193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U.S.-based manufacturing relationship with documentation available for professional review.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8011416" y="2303562"/>
            <a:ext cx="349043" cy="218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011416" y="2581077"/>
            <a:ext cx="3482193" cy="19050"/>
          </a:xfrm>
          <a:prstGeom prst="rect">
            <a:avLst/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011416" y="2706390"/>
            <a:ext cx="348219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COA Transparency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011416" y="3067745"/>
            <a:ext cx="348219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Analytical documentation available to support quality review and traceability.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98086" y="4210745"/>
            <a:ext cx="349043" cy="218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98086" y="4488259"/>
            <a:ext cx="5310452" cy="19050"/>
          </a:xfrm>
          <a:prstGeom prst="rect">
            <a:avLst/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98086" y="4613573"/>
            <a:ext cx="5310452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Private Label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98086" y="4974927"/>
            <a:ext cx="5310452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Client-owned branding available from $5,000 per SKU, subject to feasibility and compliance.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183059" y="4210745"/>
            <a:ext cx="349043" cy="218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05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183059" y="4488259"/>
            <a:ext cx="5310551" cy="19050"/>
          </a:xfrm>
          <a:prstGeom prst="rect">
            <a:avLst/>
          </a:prstGeom>
          <a:solidFill>
            <a:srgbClr val="0A98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183059" y="4613573"/>
            <a:ext cx="5310551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Americas Focus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183059" y="4974927"/>
            <a:ext cx="5310551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Commercial support for North, Central and South American markets.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086" y="558602"/>
            <a:ext cx="1774880" cy="265113"/>
          </a:xfrm>
          <a:prstGeom prst="roundRect">
            <a:avLst>
              <a:gd name="adj" fmla="val 7901"/>
            </a:avLst>
          </a:prstGeom>
          <a:noFill/>
          <a:ln w="6350">
            <a:solidFill>
              <a:srgbClr val="0A9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02759" y="610890"/>
            <a:ext cx="2175118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0A988B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SOURCES &amp; DATA NOTES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98086" y="893465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Selected Sources &amp; References</a:t>
            </a:r>
            <a:endParaRPr lang="en-US" sz="3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036" y="1649412"/>
            <a:ext cx="5307673" cy="9578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0706" y="1668463"/>
            <a:ext cx="507600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U.S. FDA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10706" y="2029817"/>
            <a:ext cx="507600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Certain Bulk Drug Substances for Use in Compounding that May Present Significant Safety Risks (updated 2026).</a:t>
            </a:r>
            <a:endParaRPr lang="en-US" sz="13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5837" y="1649412"/>
            <a:ext cx="5307773" cy="95785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17507" y="1668463"/>
            <a:ext cx="507610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U.S. FDA — PCAC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417507" y="2029817"/>
            <a:ext cx="507610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Pharmacy Compounding Advisory Committee meeting materials, July 23–24, 2026.</a:t>
            </a:r>
            <a:endParaRPr lang="en-US" sz="13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036" y="2918222"/>
            <a:ext cx="5307673" cy="9578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0706" y="2937272"/>
            <a:ext cx="507600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U.S. FDA — GDUFA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910706" y="3298627"/>
            <a:ext cx="507600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2025 GDUFA peptide workshop: "Over 130 FDA approved peptide drug products are designated as reference listed drugs."</a:t>
            </a:r>
            <a:endParaRPr lang="en-US" sz="13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5837" y="2918222"/>
            <a:ext cx="5307773" cy="95785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17507" y="2937272"/>
            <a:ext cx="507610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U.S. FDA — Prescribing Information</a:t>
            </a:r>
            <a:endParaRPr lang="en-US" sz="1600" dirty="0"/>
          </a:p>
        </p:txBody>
      </p:sp>
      <p:sp>
        <p:nvSpPr>
          <p:cNvPr id="16" name="Text 10"/>
          <p:cNvSpPr/>
          <p:nvPr/>
        </p:nvSpPr>
        <p:spPr>
          <a:xfrm>
            <a:off x="6417507" y="3298627"/>
            <a:ext cx="507610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Approval records: EGRIFTA WR (tesamorelin), Vyleesi (bremelanotide), Zepbound (tirzepatide), Forzinity (elamipretide).</a:t>
            </a:r>
            <a:endParaRPr lang="en-US" sz="13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036" y="4187031"/>
            <a:ext cx="5307673" cy="95785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910706" y="4206081"/>
            <a:ext cx="507600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Grand View Research</a:t>
            </a:r>
            <a:endParaRPr lang="en-US" sz="1600" dirty="0"/>
          </a:p>
        </p:txBody>
      </p:sp>
      <p:sp>
        <p:nvSpPr>
          <p:cNvPr id="19" name="Text 12"/>
          <p:cNvSpPr/>
          <p:nvPr/>
        </p:nvSpPr>
        <p:spPr>
          <a:xfrm>
            <a:off x="910706" y="4567436"/>
            <a:ext cx="507600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Peptide Therapeutics Market Size &amp; Share Report 2026–2033; U.S. Peptide Therapeutics Market Outlook 2026–2033.</a:t>
            </a:r>
            <a:endParaRPr lang="en-US" sz="135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5837" y="4187031"/>
            <a:ext cx="5307773" cy="957858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417507" y="4206081"/>
            <a:ext cx="507610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Peer-Reviewed Literature</a:t>
            </a:r>
            <a:endParaRPr lang="en-US" sz="1600" dirty="0"/>
          </a:p>
        </p:txBody>
      </p:sp>
      <p:sp>
        <p:nvSpPr>
          <p:cNvPr id="22" name="Text 14"/>
          <p:cNvSpPr/>
          <p:nvPr/>
        </p:nvSpPr>
        <p:spPr>
          <a:xfrm>
            <a:off x="6417507" y="4567436"/>
            <a:ext cx="507610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Therapeutic peptide reviews in Amino Acids (2025), Journal of Clinical Pharmacology (2025), and related 2025–2026 literature.</a:t>
            </a:r>
            <a:endParaRPr lang="en-US" sz="1350" dirty="0"/>
          </a:p>
        </p:txBody>
      </p:sp>
      <p:sp>
        <p:nvSpPr>
          <p:cNvPr id="23" name="Shape 15"/>
          <p:cNvSpPr/>
          <p:nvPr/>
        </p:nvSpPr>
        <p:spPr>
          <a:xfrm>
            <a:off x="698086" y="5322193"/>
            <a:ext cx="10795524" cy="977106"/>
          </a:xfrm>
          <a:prstGeom prst="roundRect">
            <a:avLst>
              <a:gd name="adj" fmla="val 2680"/>
            </a:avLst>
          </a:prstGeom>
          <a:solidFill>
            <a:srgbClr val="08786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607" y="5571629"/>
            <a:ext cx="218177" cy="174526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265305" y="5540276"/>
            <a:ext cx="1005378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Data note: market forecasts vary significantly by methodology and category definition. Figures shown are directional third-party estimates, not a valuation or revenue forecast for Globalis Group.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1808262"/>
            <a:ext cx="10795524" cy="1539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Next Step →</a:t>
            </a:r>
            <a:r>
              <a:rPr lang="en-US" sz="32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Request the current SKU list with pricing, COA package and private-label scope for your target market.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98086" y="3609777"/>
            <a:ext cx="10795524" cy="1439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500"/>
              </a:spcAft>
              <a:buNone/>
            </a:pPr>
            <a:r>
              <a:rPr lang="en-US" sz="1700" b="1" u="sng" dirty="0">
                <a:solidFill>
                  <a:srgbClr val="FFFFFF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info@globalisgroup.net</a:t>
            </a:r>
            <a:endParaRPr lang="en-US" sz="1700" dirty="0"/>
          </a:p>
          <a:p>
            <a:pPr marL="0" indent="0" algn="l">
              <a:lnSpc>
                <a:spcPct val="133000"/>
              </a:lnSpc>
              <a:spcAft>
                <a:spcPts val="150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(619) 721-4955</a:t>
            </a:r>
            <a:endParaRPr lang="en-US" sz="17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www,globalisgroup.net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1516</Words>
  <Application>Microsoft Office PowerPoint</Application>
  <PresentationFormat>Widescreen</PresentationFormat>
  <Paragraphs>206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Cabin</vt:lpstr>
      <vt:lpstr>Unbounded Light</vt:lpstr>
      <vt:lpstr>Unbounded</vt:lpstr>
      <vt:lpstr>Cabin Bold</vt:lpstr>
      <vt:lpstr>Unbounded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Daniel Ortega</dc:creator>
  <cp:lastModifiedBy>Daniel Ortega</cp:lastModifiedBy>
  <cp:revision>3</cp:revision>
  <dcterms:created xsi:type="dcterms:W3CDTF">2026-09-08T17:23:09Z</dcterms:created>
  <dcterms:modified xsi:type="dcterms:W3CDTF">2026-09-17T21:18:34Z</dcterms:modified>
</cp:coreProperties>
</file>